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9" r:id="rId14"/>
    <p:sldId id="268" r:id="rId15"/>
    <p:sldId id="270" r:id="rId16"/>
    <p:sldId id="271" r:id="rId17"/>
    <p:sldId id="279" r:id="rId18"/>
    <p:sldId id="274" r:id="rId19"/>
    <p:sldId id="275" r:id="rId20"/>
    <p:sldId id="276" r:id="rId21"/>
    <p:sldId id="277" r:id="rId22"/>
    <p:sldId id="286" r:id="rId23"/>
    <p:sldId id="287" r:id="rId24"/>
    <p:sldId id="288" r:id="rId25"/>
    <p:sldId id="289" r:id="rId26"/>
    <p:sldId id="354" r:id="rId27"/>
    <p:sldId id="290" r:id="rId28"/>
    <p:sldId id="291" r:id="rId29"/>
    <p:sldId id="292" r:id="rId30"/>
    <p:sldId id="378" r:id="rId31"/>
    <p:sldId id="293" r:id="rId32"/>
    <p:sldId id="294" r:id="rId33"/>
    <p:sldId id="342" r:id="rId34"/>
    <p:sldId id="295" r:id="rId35"/>
    <p:sldId id="296" r:id="rId36"/>
    <p:sldId id="340" r:id="rId37"/>
    <p:sldId id="341" r:id="rId38"/>
    <p:sldId id="281" r:id="rId39"/>
    <p:sldId id="301" r:id="rId40"/>
    <p:sldId id="300" r:id="rId41"/>
    <p:sldId id="302" r:id="rId42"/>
    <p:sldId id="282" r:id="rId43"/>
    <p:sldId id="303" r:id="rId44"/>
    <p:sldId id="304" r:id="rId45"/>
    <p:sldId id="305" r:id="rId46"/>
    <p:sldId id="306" r:id="rId47"/>
    <p:sldId id="307" r:id="rId48"/>
    <p:sldId id="308" r:id="rId49"/>
    <p:sldId id="356" r:id="rId50"/>
    <p:sldId id="309" r:id="rId51"/>
    <p:sldId id="310" r:id="rId52"/>
    <p:sldId id="311" r:id="rId53"/>
    <p:sldId id="343" r:id="rId54"/>
    <p:sldId id="344" r:id="rId55"/>
    <p:sldId id="358" r:id="rId56"/>
    <p:sldId id="345" r:id="rId57"/>
    <p:sldId id="346" r:id="rId58"/>
    <p:sldId id="347" r:id="rId59"/>
    <p:sldId id="348" r:id="rId60"/>
    <p:sldId id="349" r:id="rId61"/>
    <p:sldId id="351" r:id="rId62"/>
    <p:sldId id="350" r:id="rId63"/>
    <p:sldId id="359" r:id="rId64"/>
    <p:sldId id="357" r:id="rId65"/>
    <p:sldId id="360" r:id="rId66"/>
    <p:sldId id="352" r:id="rId67"/>
    <p:sldId id="362" r:id="rId68"/>
    <p:sldId id="361" r:id="rId69"/>
    <p:sldId id="364" r:id="rId70"/>
    <p:sldId id="365" r:id="rId71"/>
    <p:sldId id="367" r:id="rId72"/>
    <p:sldId id="366" r:id="rId73"/>
    <p:sldId id="363" r:id="rId74"/>
    <p:sldId id="368" r:id="rId75"/>
    <p:sldId id="369" r:id="rId76"/>
    <p:sldId id="370" r:id="rId77"/>
    <p:sldId id="371" r:id="rId78"/>
    <p:sldId id="374" r:id="rId79"/>
    <p:sldId id="375" r:id="rId80"/>
    <p:sldId id="373" r:id="rId81"/>
    <p:sldId id="376" r:id="rId82"/>
    <p:sldId id="377" r:id="rId83"/>
    <p:sldId id="372" r:id="rId84"/>
    <p:sldId id="338"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4660"/>
  </p:normalViewPr>
  <p:slideViewPr>
    <p:cSldViewPr snapToGrid="0">
      <p:cViewPr>
        <p:scale>
          <a:sx n="112" d="100"/>
          <a:sy n="112" d="100"/>
        </p:scale>
        <p:origin x="45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996F56-92E1-47ED-BD6B-4F3C346F722B}"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3827272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96F56-92E1-47ED-BD6B-4F3C346F722B}"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1229496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96F56-92E1-47ED-BD6B-4F3C346F722B}"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1177625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996F56-92E1-47ED-BD6B-4F3C346F722B}"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95462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996F56-92E1-47ED-BD6B-4F3C346F722B}"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4273007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996F56-92E1-47ED-BD6B-4F3C346F722B}"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134576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996F56-92E1-47ED-BD6B-4F3C346F722B}" type="datetimeFigureOut">
              <a:rPr lang="en-US" smtClean="0"/>
              <a:t>4/9/2023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2455187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996F56-92E1-47ED-BD6B-4F3C346F722B}" type="datetimeFigureOut">
              <a:rPr lang="en-US" smtClean="0"/>
              <a:t>4/9/2023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2104282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996F56-92E1-47ED-BD6B-4F3C346F722B}" type="datetimeFigureOut">
              <a:rPr lang="en-US" smtClean="0"/>
              <a:t>4/9/2023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956381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996F56-92E1-47ED-BD6B-4F3C346F722B}"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412262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996F56-92E1-47ED-BD6B-4F3C346F722B}"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82E55-11FA-4C94-823D-1970688BD47F}" type="slidenum">
              <a:rPr lang="en-US" smtClean="0"/>
              <a:t>‹#›</a:t>
            </a:fld>
            <a:endParaRPr lang="en-US"/>
          </a:p>
        </p:txBody>
      </p:sp>
    </p:spTree>
    <p:extLst>
      <p:ext uri="{BB962C8B-B14F-4D97-AF65-F5344CB8AC3E}">
        <p14:creationId xmlns:p14="http://schemas.microsoft.com/office/powerpoint/2010/main" val="632226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996F56-92E1-47ED-BD6B-4F3C346F722B}" type="datetimeFigureOut">
              <a:rPr lang="en-US" smtClean="0"/>
              <a:t>4/9/2023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82E55-11FA-4C94-823D-1970688BD47F}" type="slidenum">
              <a:rPr lang="en-US" smtClean="0"/>
              <a:t>‹#›</a:t>
            </a:fld>
            <a:endParaRPr lang="en-US"/>
          </a:p>
        </p:txBody>
      </p:sp>
    </p:spTree>
    <p:extLst>
      <p:ext uri="{BB962C8B-B14F-4D97-AF65-F5344CB8AC3E}">
        <p14:creationId xmlns:p14="http://schemas.microsoft.com/office/powerpoint/2010/main" val="3910197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bootstrap.pypa.io/get-pip.p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t">
            <a:normAutofit fontScale="90000"/>
          </a:bodyPr>
          <a:lstStyle/>
          <a:p>
            <a:r>
              <a:rPr lang="en-US" b="1" dirty="0" smtClean="0">
                <a:solidFill>
                  <a:schemeClr val="accent1">
                    <a:lumMod val="75000"/>
                  </a:schemeClr>
                </a:solidFill>
              </a:rPr>
              <a:t>Scaling</a:t>
            </a:r>
            <a:r>
              <a:rPr lang="en-US" b="1" dirty="0" smtClean="0"/>
              <a:t> </a:t>
            </a:r>
            <a:r>
              <a:rPr lang="en-US" b="1" dirty="0">
                <a:solidFill>
                  <a:schemeClr val="accent1">
                    <a:lumMod val="75000"/>
                  </a:schemeClr>
                </a:solidFill>
              </a:rPr>
              <a:t>the EC2 Instance Based on Monitored CloudWatch Metrics</a:t>
            </a:r>
            <a:r>
              <a:rPr lang="en-US" b="1" dirty="0" smtClean="0">
                <a:solidFill>
                  <a:schemeClr val="accent1">
                    <a:lumMod val="75000"/>
                  </a:schemeClr>
                </a:solidFill>
              </a:rPr>
              <a:t/>
            </a:r>
            <a:br>
              <a:rPr lang="en-US" b="1" dirty="0" smtClean="0">
                <a:solidFill>
                  <a:schemeClr val="accent1">
                    <a:lumMod val="75000"/>
                  </a:schemeClr>
                </a:solidFill>
              </a:rPr>
            </a:br>
            <a:r>
              <a:rPr lang="en-US" b="1" dirty="0">
                <a:solidFill>
                  <a:schemeClr val="accent1">
                    <a:lumMod val="75000"/>
                  </a:schemeClr>
                </a:solidFill>
              </a:rPr>
              <a:t/>
            </a:r>
            <a:br>
              <a:rPr lang="en-US" b="1" dirty="0">
                <a:solidFill>
                  <a:schemeClr val="accent1">
                    <a:lumMod val="75000"/>
                  </a:schemeClr>
                </a:solidFill>
              </a:rPr>
            </a:br>
            <a:r>
              <a:rPr lang="en-US" sz="3100" b="1" dirty="0" smtClean="0">
                <a:solidFill>
                  <a:srgbClr val="292F32"/>
                </a:solidFill>
                <a:latin typeface="Gotham Rounded SSm A"/>
              </a:rPr>
              <a:t>Course</a:t>
            </a:r>
            <a:r>
              <a:rPr lang="en-US" sz="3100" dirty="0" smtClean="0"/>
              <a:t> - </a:t>
            </a:r>
            <a:r>
              <a:rPr lang="en-US" sz="3100" i="0" dirty="0" smtClean="0">
                <a:solidFill>
                  <a:srgbClr val="292F32"/>
                </a:solidFill>
                <a:effectLst/>
                <a:latin typeface="Gotham Rounded SSm A"/>
              </a:rPr>
              <a:t>AWS </a:t>
            </a:r>
            <a:r>
              <a:rPr lang="en-US" sz="3100" dirty="0" smtClean="0">
                <a:solidFill>
                  <a:srgbClr val="292F32"/>
                </a:solidFill>
                <a:latin typeface="Gotham Rounded SSm A"/>
              </a:rPr>
              <a:t>Developer</a:t>
            </a:r>
            <a:r>
              <a:rPr lang="en-US" sz="3100" i="0" dirty="0" smtClean="0">
                <a:solidFill>
                  <a:srgbClr val="292F32"/>
                </a:solidFill>
                <a:effectLst/>
                <a:latin typeface="Gotham Rounded SSm A"/>
              </a:rPr>
              <a:t> Associate </a:t>
            </a:r>
            <a:r>
              <a:rPr lang="en-US" sz="3100" dirty="0" smtClean="0"/>
              <a:t/>
            </a:r>
            <a:br>
              <a:rPr lang="en-US" sz="3100" dirty="0" smtClean="0"/>
            </a:br>
            <a:endParaRPr lang="en-US" sz="3100" dirty="0">
              <a:solidFill>
                <a:schemeClr val="accent1">
                  <a:lumMod val="75000"/>
                </a:schemeClr>
              </a:solidFill>
            </a:endParaRPr>
          </a:p>
        </p:txBody>
      </p:sp>
      <p:sp>
        <p:nvSpPr>
          <p:cNvPr id="3" name="Subtitle 2"/>
          <p:cNvSpPr>
            <a:spLocks noGrp="1"/>
          </p:cNvSpPr>
          <p:nvPr>
            <p:ph type="subTitle" idx="1"/>
          </p:nvPr>
        </p:nvSpPr>
        <p:spPr>
          <a:xfrm>
            <a:off x="1524000" y="4704445"/>
            <a:ext cx="9144000" cy="1655762"/>
          </a:xfrm>
        </p:spPr>
        <p:txBody>
          <a:bodyPr/>
          <a:lstStyle/>
          <a:p>
            <a:endParaRPr lang="en-US" dirty="0" smtClean="0"/>
          </a:p>
          <a:p>
            <a:r>
              <a:rPr lang="en-US" dirty="0" smtClean="0"/>
              <a:t>By </a:t>
            </a:r>
            <a:r>
              <a:rPr lang="en-US" dirty="0" smtClean="0"/>
              <a:t>– Nilesh Shardul</a:t>
            </a:r>
          </a:p>
          <a:p>
            <a:r>
              <a:rPr lang="en-US" dirty="0" smtClean="0"/>
              <a:t>Email – Nileshbshardul@gmail.com</a:t>
            </a:r>
            <a:endParaRPr lang="en-US" dirty="0"/>
          </a:p>
        </p:txBody>
      </p:sp>
    </p:spTree>
    <p:extLst>
      <p:ext uri="{BB962C8B-B14F-4D97-AF65-F5344CB8AC3E}">
        <p14:creationId xmlns:p14="http://schemas.microsoft.com/office/powerpoint/2010/main" val="37976022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6: </a:t>
            </a:r>
            <a:r>
              <a:rPr lang="en-US" sz="2200" dirty="0" smtClean="0"/>
              <a:t>Give </a:t>
            </a:r>
            <a:r>
              <a:rPr lang="en-US" sz="2200" dirty="0"/>
              <a:t>policy name e.g. </a:t>
            </a:r>
            <a:r>
              <a:rPr lang="en-US" sz="2200" b="1" dirty="0" err="1" smtClean="0"/>
              <a:t>PostCustomMetricDataPolicy</a:t>
            </a:r>
            <a:r>
              <a:rPr lang="en-US" sz="2200" b="1" dirty="0" smtClean="0"/>
              <a:t> </a:t>
            </a:r>
            <a:r>
              <a:rPr lang="en-US" sz="2200" dirty="0" smtClean="0"/>
              <a:t>and add some description. </a:t>
            </a:r>
            <a:r>
              <a:rPr lang="en-US" sz="2200" dirty="0" smtClean="0"/>
              <a:t/>
            </a:r>
            <a:br>
              <a:rPr lang="en-US" sz="2200" dirty="0" smtClean="0"/>
            </a:br>
            <a:r>
              <a:rPr lang="en-US" sz="2200" dirty="0" smtClean="0"/>
              <a:t>Click </a:t>
            </a:r>
            <a:r>
              <a:rPr lang="en-US" sz="2200" dirty="0" smtClean="0"/>
              <a:t>on </a:t>
            </a:r>
            <a:r>
              <a:rPr lang="en-US" sz="2200" b="1" dirty="0" smtClean="0"/>
              <a:t>Create Policy </a:t>
            </a:r>
            <a:r>
              <a:rPr lang="en-US" sz="2200" dirty="0" smtClean="0"/>
              <a:t>button below</a:t>
            </a:r>
            <a:endParaRPr lang="en-US" sz="2200" b="1" dirty="0"/>
          </a:p>
        </p:txBody>
      </p:sp>
      <p:pic>
        <p:nvPicPr>
          <p:cNvPr id="4" name="Content Placeholder 3"/>
          <p:cNvPicPr>
            <a:picLocks noGrp="1" noChangeAspect="1"/>
          </p:cNvPicPr>
          <p:nvPr>
            <p:ph idx="1"/>
          </p:nvPr>
        </p:nvPicPr>
        <p:blipFill>
          <a:blip r:embed="rId2"/>
          <a:stretch>
            <a:fillRect/>
          </a:stretch>
        </p:blipFill>
        <p:spPr>
          <a:xfrm>
            <a:off x="2105967" y="1822543"/>
            <a:ext cx="7980066" cy="5035457"/>
          </a:xfrm>
          <a:prstGeom prst="rect">
            <a:avLst/>
          </a:prstGeom>
        </p:spPr>
      </p:pic>
    </p:spTree>
    <p:extLst>
      <p:ext uri="{BB962C8B-B14F-4D97-AF65-F5344CB8AC3E}">
        <p14:creationId xmlns:p14="http://schemas.microsoft.com/office/powerpoint/2010/main" val="27281096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7: </a:t>
            </a:r>
            <a:r>
              <a:rPr lang="en-US" sz="2200" dirty="0" smtClean="0"/>
              <a:t>Check the new policy has been created as shown below</a:t>
            </a:r>
            <a:endParaRPr lang="en-US" sz="2200" dirty="0"/>
          </a:p>
        </p:txBody>
      </p:sp>
      <p:pic>
        <p:nvPicPr>
          <p:cNvPr id="5" name="Content Placeholder 4"/>
          <p:cNvPicPr>
            <a:picLocks noGrp="1" noChangeAspect="1"/>
          </p:cNvPicPr>
          <p:nvPr>
            <p:ph idx="1"/>
          </p:nvPr>
        </p:nvPicPr>
        <p:blipFill>
          <a:blip r:embed="rId2"/>
          <a:stretch>
            <a:fillRect/>
          </a:stretch>
        </p:blipFill>
        <p:spPr>
          <a:xfrm>
            <a:off x="2206685" y="1817587"/>
            <a:ext cx="7778630" cy="5040413"/>
          </a:xfrm>
          <a:prstGeom prst="rect">
            <a:avLst/>
          </a:prstGeom>
        </p:spPr>
      </p:pic>
    </p:spTree>
    <p:extLst>
      <p:ext uri="{BB962C8B-B14F-4D97-AF65-F5344CB8AC3E}">
        <p14:creationId xmlns:p14="http://schemas.microsoft.com/office/powerpoint/2010/main" val="27162654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8: </a:t>
            </a:r>
            <a:r>
              <a:rPr lang="en-US" sz="2200" dirty="0" smtClean="0"/>
              <a:t>Now click on </a:t>
            </a:r>
            <a:r>
              <a:rPr lang="en-US" sz="2200" b="1" dirty="0" smtClean="0"/>
              <a:t>Roles</a:t>
            </a:r>
            <a:r>
              <a:rPr lang="en-US" sz="2200" dirty="0" smtClean="0"/>
              <a:t> from the </a:t>
            </a:r>
            <a:r>
              <a:rPr lang="en-US" sz="2200" dirty="0" smtClean="0"/>
              <a:t>left </a:t>
            </a:r>
            <a:r>
              <a:rPr lang="en-US" sz="2200" dirty="0"/>
              <a:t>m</a:t>
            </a:r>
            <a:r>
              <a:rPr lang="en-US" sz="2200" dirty="0" smtClean="0"/>
              <a:t>enu </a:t>
            </a:r>
            <a:r>
              <a:rPr lang="en-US" sz="2200" dirty="0" smtClean="0"/>
              <a:t>and then click on </a:t>
            </a:r>
            <a:r>
              <a:rPr lang="en-US" sz="2200" b="1" dirty="0"/>
              <a:t>C</a:t>
            </a:r>
            <a:r>
              <a:rPr lang="en-US" sz="2200" b="1" dirty="0" smtClean="0"/>
              <a:t>reate role </a:t>
            </a:r>
            <a:r>
              <a:rPr lang="en-US" sz="2200" dirty="0" smtClean="0"/>
              <a:t>button</a:t>
            </a:r>
            <a:endParaRPr lang="en-US" sz="2200" dirty="0"/>
          </a:p>
        </p:txBody>
      </p:sp>
      <p:pic>
        <p:nvPicPr>
          <p:cNvPr id="4" name="Content Placeholder 3"/>
          <p:cNvPicPr>
            <a:picLocks noGrp="1" noChangeAspect="1"/>
          </p:cNvPicPr>
          <p:nvPr>
            <p:ph idx="1"/>
          </p:nvPr>
        </p:nvPicPr>
        <p:blipFill>
          <a:blip r:embed="rId2"/>
          <a:stretch>
            <a:fillRect/>
          </a:stretch>
        </p:blipFill>
        <p:spPr>
          <a:xfrm>
            <a:off x="2215230" y="1828661"/>
            <a:ext cx="7761539" cy="5029339"/>
          </a:xfrm>
          <a:prstGeom prst="rect">
            <a:avLst/>
          </a:prstGeom>
        </p:spPr>
      </p:pic>
    </p:spTree>
    <p:extLst>
      <p:ext uri="{BB962C8B-B14F-4D97-AF65-F5344CB8AC3E}">
        <p14:creationId xmlns:p14="http://schemas.microsoft.com/office/powerpoint/2010/main" val="3392836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9: </a:t>
            </a:r>
            <a:r>
              <a:rPr lang="en-US" sz="2200" dirty="0" smtClean="0"/>
              <a:t>Select </a:t>
            </a:r>
            <a:r>
              <a:rPr lang="en-US" sz="2200" b="1" dirty="0" smtClean="0"/>
              <a:t>AWS service </a:t>
            </a:r>
            <a:r>
              <a:rPr lang="en-US" sz="2200" dirty="0" smtClean="0"/>
              <a:t>in </a:t>
            </a:r>
            <a:r>
              <a:rPr lang="en-US" sz="2200" b="1" dirty="0" smtClean="0"/>
              <a:t>Trusted entity type </a:t>
            </a:r>
            <a:r>
              <a:rPr lang="en-US" sz="2200" dirty="0" smtClean="0"/>
              <a:t>and </a:t>
            </a:r>
            <a:r>
              <a:rPr lang="en-US" sz="2200" b="1" dirty="0" smtClean="0"/>
              <a:t>EC2</a:t>
            </a:r>
            <a:r>
              <a:rPr lang="en-US" sz="2200" dirty="0" smtClean="0"/>
              <a:t> in the </a:t>
            </a:r>
            <a:r>
              <a:rPr lang="en-US" sz="2200" b="1" dirty="0" smtClean="0"/>
              <a:t>Use case</a:t>
            </a:r>
            <a:r>
              <a:rPr lang="en-US" sz="2200" dirty="0" smtClean="0"/>
              <a:t> to use this role for EC2 instance. Click on </a:t>
            </a:r>
            <a:r>
              <a:rPr lang="en-US" sz="2200" b="1" dirty="0" smtClean="0"/>
              <a:t>Next</a:t>
            </a:r>
            <a:r>
              <a:rPr lang="en-US" sz="2200" dirty="0" smtClean="0"/>
              <a:t> button below</a:t>
            </a:r>
            <a:endParaRPr lang="en-US" sz="2200" dirty="0"/>
          </a:p>
        </p:txBody>
      </p:sp>
      <p:pic>
        <p:nvPicPr>
          <p:cNvPr id="4" name="Content Placeholder 3"/>
          <p:cNvPicPr>
            <a:picLocks noGrp="1" noChangeAspect="1"/>
          </p:cNvPicPr>
          <p:nvPr>
            <p:ph idx="1"/>
          </p:nvPr>
        </p:nvPicPr>
        <p:blipFill>
          <a:blip r:embed="rId2"/>
          <a:stretch>
            <a:fillRect/>
          </a:stretch>
        </p:blipFill>
        <p:spPr>
          <a:xfrm>
            <a:off x="2212887" y="1825625"/>
            <a:ext cx="7766225" cy="5032375"/>
          </a:xfrm>
          <a:prstGeom prst="rect">
            <a:avLst/>
          </a:prstGeom>
        </p:spPr>
      </p:pic>
    </p:spTree>
    <p:extLst>
      <p:ext uri="{BB962C8B-B14F-4D97-AF65-F5344CB8AC3E}">
        <p14:creationId xmlns:p14="http://schemas.microsoft.com/office/powerpoint/2010/main" val="1901836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10: </a:t>
            </a:r>
            <a:r>
              <a:rPr lang="en-US" sz="2200" dirty="0" smtClean="0"/>
              <a:t>Search for the new policy created and select the checkbox once listed below. </a:t>
            </a:r>
            <a:br>
              <a:rPr lang="en-US" sz="2200" dirty="0" smtClean="0"/>
            </a:br>
            <a:r>
              <a:rPr lang="en-US" sz="2200" dirty="0" smtClean="0"/>
              <a:t>Click on </a:t>
            </a:r>
            <a:r>
              <a:rPr lang="en-US" sz="2200" b="1" dirty="0" smtClean="0"/>
              <a:t>Next</a:t>
            </a:r>
            <a:r>
              <a:rPr lang="en-US" sz="2200" dirty="0" smtClean="0"/>
              <a:t> button below.</a:t>
            </a:r>
            <a:endParaRPr lang="en-US" sz="2200" dirty="0"/>
          </a:p>
        </p:txBody>
      </p:sp>
      <p:pic>
        <p:nvPicPr>
          <p:cNvPr id="6" name="Content Placeholder 5"/>
          <p:cNvPicPr>
            <a:picLocks noGrp="1" noChangeAspect="1"/>
          </p:cNvPicPr>
          <p:nvPr>
            <p:ph idx="1"/>
          </p:nvPr>
        </p:nvPicPr>
        <p:blipFill>
          <a:blip r:embed="rId2"/>
          <a:stretch>
            <a:fillRect/>
          </a:stretch>
        </p:blipFill>
        <p:spPr>
          <a:xfrm>
            <a:off x="1624424" y="1811428"/>
            <a:ext cx="8943151" cy="5046572"/>
          </a:xfrm>
          <a:prstGeom prst="rect">
            <a:avLst/>
          </a:prstGeom>
        </p:spPr>
      </p:pic>
    </p:spTree>
    <p:extLst>
      <p:ext uri="{BB962C8B-B14F-4D97-AF65-F5344CB8AC3E}">
        <p14:creationId xmlns:p14="http://schemas.microsoft.com/office/powerpoint/2010/main" val="22234384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11:  </a:t>
            </a:r>
            <a:r>
              <a:rPr lang="en-US" sz="2200" dirty="0" smtClean="0"/>
              <a:t>Give </a:t>
            </a:r>
            <a:r>
              <a:rPr lang="en-US" sz="2200" dirty="0"/>
              <a:t>Role name e.g. </a:t>
            </a:r>
            <a:r>
              <a:rPr lang="en-US" sz="2200" b="1" dirty="0" smtClean="0"/>
              <a:t>PutCustomMetricRole</a:t>
            </a:r>
            <a:r>
              <a:rPr lang="en-US" sz="2200" dirty="0" smtClean="0"/>
              <a:t> and click on </a:t>
            </a:r>
            <a:r>
              <a:rPr lang="en-US" sz="2200" b="1" dirty="0" smtClean="0"/>
              <a:t>Create role </a:t>
            </a:r>
            <a:r>
              <a:rPr lang="en-US" sz="2200" dirty="0" smtClean="0"/>
              <a:t>button below</a:t>
            </a:r>
            <a:endParaRPr lang="en-US" sz="2200" dirty="0"/>
          </a:p>
        </p:txBody>
      </p:sp>
      <p:pic>
        <p:nvPicPr>
          <p:cNvPr id="4" name="Content Placeholder 3"/>
          <p:cNvPicPr>
            <a:picLocks noGrp="1" noChangeAspect="1"/>
          </p:cNvPicPr>
          <p:nvPr>
            <p:ph idx="1"/>
          </p:nvPr>
        </p:nvPicPr>
        <p:blipFill>
          <a:blip r:embed="rId2"/>
          <a:stretch>
            <a:fillRect/>
          </a:stretch>
        </p:blipFill>
        <p:spPr>
          <a:xfrm>
            <a:off x="1693596" y="1809048"/>
            <a:ext cx="8804807" cy="5048952"/>
          </a:xfrm>
          <a:prstGeom prst="rect">
            <a:avLst/>
          </a:prstGeom>
        </p:spPr>
      </p:pic>
    </p:spTree>
    <p:extLst>
      <p:ext uri="{BB962C8B-B14F-4D97-AF65-F5344CB8AC3E}">
        <p14:creationId xmlns:p14="http://schemas.microsoft.com/office/powerpoint/2010/main" val="1575743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12: </a:t>
            </a:r>
            <a:r>
              <a:rPr lang="en-US" sz="2200" dirty="0" smtClean="0"/>
              <a:t>Check if you can view the new role in the Roles list searching by name on the top</a:t>
            </a:r>
            <a:endParaRPr lang="en-US" sz="2200" dirty="0"/>
          </a:p>
        </p:txBody>
      </p:sp>
      <p:pic>
        <p:nvPicPr>
          <p:cNvPr id="6" name="Content Placeholder 5"/>
          <p:cNvPicPr>
            <a:picLocks noGrp="1" noChangeAspect="1"/>
          </p:cNvPicPr>
          <p:nvPr>
            <p:ph idx="1"/>
          </p:nvPr>
        </p:nvPicPr>
        <p:blipFill>
          <a:blip r:embed="rId2"/>
          <a:stretch>
            <a:fillRect/>
          </a:stretch>
        </p:blipFill>
        <p:spPr>
          <a:xfrm>
            <a:off x="1708050" y="1825625"/>
            <a:ext cx="8775899" cy="5032375"/>
          </a:xfrm>
          <a:prstGeom prst="rect">
            <a:avLst/>
          </a:prstGeom>
        </p:spPr>
      </p:pic>
    </p:spTree>
    <p:extLst>
      <p:ext uri="{BB962C8B-B14F-4D97-AF65-F5344CB8AC3E}">
        <p14:creationId xmlns:p14="http://schemas.microsoft.com/office/powerpoint/2010/main" val="40056114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buNone/>
            </a:pPr>
            <a:r>
              <a:rPr lang="en-US" sz="6400" dirty="0"/>
              <a:t>Create EC2 instance and install required software</a:t>
            </a:r>
          </a:p>
          <a:p>
            <a:pPr marL="0" indent="0">
              <a:buNone/>
            </a:pPr>
            <a:endParaRPr lang="en-US" sz="7200" dirty="0"/>
          </a:p>
          <a:p>
            <a:pPr marL="0" indent="0">
              <a:buNone/>
            </a:pPr>
            <a:endParaRPr lang="en-US" sz="5500" dirty="0"/>
          </a:p>
          <a:p>
            <a:pPr marL="0" indent="0">
              <a:buNone/>
            </a:pPr>
            <a:endParaRPr lang="en-US" sz="2200" b="1" dirty="0" smtClean="0"/>
          </a:p>
          <a:p>
            <a:pPr marL="0" indent="0">
              <a:buNone/>
            </a:pPr>
            <a:endParaRPr lang="en-US" sz="2200" b="1" dirty="0"/>
          </a:p>
          <a:p>
            <a:pPr marL="0" indent="0">
              <a:buNone/>
            </a:pPr>
            <a:endParaRPr lang="en-US" sz="2200" b="1" dirty="0" smtClean="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4614224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 </a:t>
            </a:r>
            <a:r>
              <a:rPr lang="en-US" sz="2200" dirty="0" smtClean="0"/>
              <a:t>Go to </a:t>
            </a:r>
            <a:r>
              <a:rPr lang="en-US" sz="2200" b="1" dirty="0" smtClean="0"/>
              <a:t>EC2</a:t>
            </a:r>
            <a:r>
              <a:rPr lang="en-US" sz="2200" dirty="0" smtClean="0"/>
              <a:t> service and click on </a:t>
            </a:r>
            <a:r>
              <a:rPr lang="en-US" sz="2200" b="1" dirty="0" smtClean="0"/>
              <a:t>Lunch Instance</a:t>
            </a:r>
            <a:endParaRPr lang="en-US" sz="2200" b="1" dirty="0"/>
          </a:p>
        </p:txBody>
      </p:sp>
      <p:pic>
        <p:nvPicPr>
          <p:cNvPr id="5" name="Content Placeholder 4"/>
          <p:cNvPicPr>
            <a:picLocks noGrp="1" noChangeAspect="1"/>
          </p:cNvPicPr>
          <p:nvPr>
            <p:ph idx="1"/>
          </p:nvPr>
        </p:nvPicPr>
        <p:blipFill>
          <a:blip r:embed="rId2"/>
          <a:stretch>
            <a:fillRect/>
          </a:stretch>
        </p:blipFill>
        <p:spPr>
          <a:xfrm>
            <a:off x="1708050" y="1825625"/>
            <a:ext cx="8775899" cy="5032375"/>
          </a:xfrm>
          <a:prstGeom prst="rect">
            <a:avLst/>
          </a:prstGeom>
        </p:spPr>
      </p:pic>
    </p:spTree>
    <p:extLst>
      <p:ext uri="{BB962C8B-B14F-4D97-AF65-F5344CB8AC3E}">
        <p14:creationId xmlns:p14="http://schemas.microsoft.com/office/powerpoint/2010/main" val="1466916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2: Give Instance name </a:t>
            </a:r>
            <a:r>
              <a:rPr lang="en-US" sz="2200" b="1" dirty="0" smtClean="0"/>
              <a:t>e.g. </a:t>
            </a:r>
            <a:r>
              <a:rPr lang="en-US" sz="2200" b="1" dirty="0" err="1" smtClean="0"/>
              <a:t>MyProjectServerInstance</a:t>
            </a:r>
            <a:endParaRPr lang="en-US" sz="2200" b="1" dirty="0"/>
          </a:p>
        </p:txBody>
      </p:sp>
      <p:pic>
        <p:nvPicPr>
          <p:cNvPr id="7" name="Content Placeholder 6"/>
          <p:cNvPicPr>
            <a:picLocks noGrp="1" noChangeAspect="1"/>
          </p:cNvPicPr>
          <p:nvPr>
            <p:ph idx="1"/>
          </p:nvPr>
        </p:nvPicPr>
        <p:blipFill>
          <a:blip r:embed="rId2"/>
          <a:stretch>
            <a:fillRect/>
          </a:stretch>
        </p:blipFill>
        <p:spPr>
          <a:xfrm>
            <a:off x="2406890" y="1825625"/>
            <a:ext cx="7378220" cy="5032375"/>
          </a:xfrm>
          <a:prstGeom prst="rect">
            <a:avLst/>
          </a:prstGeom>
        </p:spPr>
      </p:pic>
    </p:spTree>
    <p:extLst>
      <p:ext uri="{BB962C8B-B14F-4D97-AF65-F5344CB8AC3E}">
        <p14:creationId xmlns:p14="http://schemas.microsoft.com/office/powerpoint/2010/main" val="2952198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i="0" dirty="0" smtClean="0">
                <a:solidFill>
                  <a:srgbClr val="0070C0"/>
                </a:solidFill>
                <a:effectLst/>
                <a:latin typeface="Gotham Rounded SSm A"/>
              </a:rPr>
              <a:t>DESCRIPTION</a:t>
            </a:r>
            <a:endParaRPr lang="en-US" dirty="0"/>
          </a:p>
        </p:txBody>
      </p:sp>
      <p:sp>
        <p:nvSpPr>
          <p:cNvPr id="3" name="Content Placeholder 2"/>
          <p:cNvSpPr>
            <a:spLocks noGrp="1"/>
          </p:cNvSpPr>
          <p:nvPr>
            <p:ph idx="1"/>
          </p:nvPr>
        </p:nvSpPr>
        <p:spPr>
          <a:xfrm>
            <a:off x="838200" y="1445742"/>
            <a:ext cx="10515600" cy="5152766"/>
          </a:xfrm>
        </p:spPr>
        <p:txBody>
          <a:bodyPr>
            <a:noAutofit/>
          </a:bodyPr>
          <a:lstStyle/>
          <a:p>
            <a:pPr marL="0" indent="0">
              <a:buNone/>
            </a:pPr>
            <a:r>
              <a:rPr lang="en-US" sz="1600" dirty="0" smtClean="0"/>
              <a:t>Let’s </a:t>
            </a:r>
            <a:r>
              <a:rPr lang="en-US" sz="1600" dirty="0"/>
              <a:t>take the case of Hotstar — a platform that provides on-demand video streaming services. The more the users join the streaming service platform, the more the resources in terms of servers (EC2 in AWS) Hotstar needs to invest in. This way, the load is distributed across different servers and leads to jitter-free experience for the customers while watching the videos. Another example is Amazon Prime Day, where a bevy of customers access the amazon.com site. Depending on the number of customers logging into the amazon.com site, Amazon would like to add more servers for better customer experience.</a:t>
            </a:r>
          </a:p>
          <a:p>
            <a:pPr marL="0" indent="0">
              <a:buNone/>
            </a:pPr>
            <a:r>
              <a:rPr lang="en-US" sz="1600" dirty="0"/>
              <a:t>Both the above actions lead to increased customer satisfaction, which will eventually boost profits for the companies. This feature of adding and removing servers is called Dynamic Scaling and is a unique feature of the Cloud. Simply put, the users of the Cloud can scale to thousands of servers and scale down when appropriate and pay for what they use. However, that flexibility to add/subtract servers does not come with the </a:t>
            </a:r>
            <a:r>
              <a:rPr lang="en-US" sz="1600" dirty="0" smtClean="0"/>
              <a:t>on-premise </a:t>
            </a:r>
            <a:r>
              <a:rPr lang="en-US" sz="1600" dirty="0"/>
              <a:t>servers, which is why the cost is always fixed. Also, during the slack time, many resources remain under- utilized which is a wastage of CAPEX.  One way of adding and deleting the EC2 instances is to do it manually which may lead to extra manual effort, increase in costs, and inaccurate results.</a:t>
            </a:r>
          </a:p>
          <a:p>
            <a:pPr marL="0" indent="0">
              <a:buNone/>
            </a:pPr>
            <a:r>
              <a:rPr lang="en-US" sz="1600" dirty="0"/>
              <a:t>Another approach is to use Auto Scaling to manage the EC2 instances automatically. As Auto Scaling adds more EC2 instances, the software/application installation and configuration can be automated using the AMI (Amazon Machine Images).  In the previous use case, we have seen how to capture custom metrics (number of users logged in) in the CloudWatch. Here, we would need the same metric to manage (add/delete) the EC2 instances depending on the number of users logged into the website.</a:t>
            </a:r>
          </a:p>
          <a:p>
            <a:pPr marL="0" indent="0">
              <a:buNone/>
            </a:pPr>
            <a:r>
              <a:rPr lang="en-US" sz="1600" b="1" dirty="0"/>
              <a:t>Tools required: </a:t>
            </a:r>
            <a:r>
              <a:rPr lang="en-US" sz="1600" dirty="0"/>
              <a:t>AWS Services - CloudWatch, Auto Scaling, EC2</a:t>
            </a:r>
          </a:p>
          <a:p>
            <a:pPr marL="0" indent="0">
              <a:buNone/>
            </a:pPr>
            <a:r>
              <a:rPr lang="en-US" sz="1600" b="1" dirty="0"/>
              <a:t>Expected Deliverables:</a:t>
            </a:r>
            <a:endParaRPr lang="en-US" sz="1600" dirty="0"/>
          </a:p>
          <a:p>
            <a:r>
              <a:rPr lang="en-US" sz="1600" dirty="0"/>
              <a:t>Use Auto Scaling to manage the EC2 </a:t>
            </a:r>
            <a:r>
              <a:rPr lang="en-US" sz="1600" dirty="0" smtClean="0"/>
              <a:t>instances</a:t>
            </a:r>
          </a:p>
          <a:p>
            <a:r>
              <a:rPr lang="en-US" sz="1600" dirty="0" smtClean="0"/>
              <a:t>Use </a:t>
            </a:r>
            <a:r>
              <a:rPr lang="en-US" sz="1600" dirty="0"/>
              <a:t>EC2 instance and capture the metrics in the </a:t>
            </a:r>
            <a:r>
              <a:rPr lang="en-US" sz="1600" dirty="0" smtClean="0"/>
              <a:t>CloudWatch</a:t>
            </a:r>
            <a:endParaRPr lang="en-US" sz="1600" dirty="0"/>
          </a:p>
        </p:txBody>
      </p:sp>
    </p:spTree>
    <p:extLst>
      <p:ext uri="{BB962C8B-B14F-4D97-AF65-F5344CB8AC3E}">
        <p14:creationId xmlns:p14="http://schemas.microsoft.com/office/powerpoint/2010/main" val="8808038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3: </a:t>
            </a:r>
            <a:r>
              <a:rPr lang="en-US" sz="2200" dirty="0"/>
              <a:t>Select instance type </a:t>
            </a:r>
            <a:r>
              <a:rPr lang="en-US" sz="2200" b="1" dirty="0"/>
              <a:t>t2.micro</a:t>
            </a:r>
            <a:r>
              <a:rPr lang="en-US" sz="2200" dirty="0"/>
              <a:t> and click on </a:t>
            </a:r>
            <a:r>
              <a:rPr lang="en-US" sz="2200" b="1" dirty="0"/>
              <a:t>Create new key pair </a:t>
            </a:r>
            <a:r>
              <a:rPr lang="en-US" sz="2200" dirty="0"/>
              <a:t>in </a:t>
            </a:r>
            <a:r>
              <a:rPr lang="en-US" sz="2200" b="1" dirty="0"/>
              <a:t>Key pair(login) </a:t>
            </a:r>
            <a:r>
              <a:rPr lang="en-US" sz="2200" dirty="0"/>
              <a:t>section (you can use existing key pair if you have it already)</a:t>
            </a:r>
          </a:p>
        </p:txBody>
      </p:sp>
      <p:pic>
        <p:nvPicPr>
          <p:cNvPr id="5" name="Content Placeholder 4"/>
          <p:cNvPicPr>
            <a:picLocks noGrp="1" noChangeAspect="1"/>
          </p:cNvPicPr>
          <p:nvPr>
            <p:ph idx="1"/>
          </p:nvPr>
        </p:nvPicPr>
        <p:blipFill>
          <a:blip r:embed="rId2"/>
          <a:stretch>
            <a:fillRect/>
          </a:stretch>
        </p:blipFill>
        <p:spPr>
          <a:xfrm>
            <a:off x="2474420" y="1825625"/>
            <a:ext cx="7243160" cy="5032375"/>
          </a:xfrm>
          <a:prstGeom prst="rect">
            <a:avLst/>
          </a:prstGeom>
        </p:spPr>
      </p:pic>
    </p:spTree>
    <p:extLst>
      <p:ext uri="{BB962C8B-B14F-4D97-AF65-F5344CB8AC3E}">
        <p14:creationId xmlns:p14="http://schemas.microsoft.com/office/powerpoint/2010/main" val="41018286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4: </a:t>
            </a:r>
            <a:r>
              <a:rPr lang="en-US" sz="2200" dirty="0" smtClean="0"/>
              <a:t>Give </a:t>
            </a:r>
            <a:r>
              <a:rPr lang="en-US" sz="2200" b="1" dirty="0" smtClean="0"/>
              <a:t>Key pair name </a:t>
            </a:r>
            <a:r>
              <a:rPr lang="en-US" sz="2200" dirty="0" smtClean="0"/>
              <a:t>e.g. </a:t>
            </a:r>
            <a:r>
              <a:rPr lang="en-US" sz="2200" b="1" dirty="0" smtClean="0"/>
              <a:t>MyProjectKeyPair </a:t>
            </a:r>
            <a:r>
              <a:rPr lang="en-US" sz="2200" dirty="0" smtClean="0"/>
              <a:t>and</a:t>
            </a:r>
            <a:r>
              <a:rPr lang="en-US" sz="2200" b="1" dirty="0" smtClean="0"/>
              <a:t> </a:t>
            </a:r>
            <a:r>
              <a:rPr lang="en-US" sz="2200" dirty="0" smtClean="0"/>
              <a:t>keep default settings below. Click on </a:t>
            </a:r>
            <a:r>
              <a:rPr lang="en-US" sz="2200" b="1" dirty="0" smtClean="0"/>
              <a:t>Create key pair </a:t>
            </a:r>
            <a:r>
              <a:rPr lang="en-US" sz="2200" dirty="0" smtClean="0"/>
              <a:t>button</a:t>
            </a:r>
            <a:endParaRPr lang="en-US" sz="2200" dirty="0"/>
          </a:p>
        </p:txBody>
      </p:sp>
      <p:pic>
        <p:nvPicPr>
          <p:cNvPr id="5" name="Content Placeholder 4"/>
          <p:cNvPicPr>
            <a:picLocks noGrp="1" noChangeAspect="1"/>
          </p:cNvPicPr>
          <p:nvPr>
            <p:ph idx="1"/>
          </p:nvPr>
        </p:nvPicPr>
        <p:blipFill>
          <a:blip r:embed="rId2"/>
          <a:stretch>
            <a:fillRect/>
          </a:stretch>
        </p:blipFill>
        <p:spPr>
          <a:xfrm>
            <a:off x="2460760" y="1806644"/>
            <a:ext cx="7270480" cy="5051356"/>
          </a:xfrm>
          <a:prstGeom prst="rect">
            <a:avLst/>
          </a:prstGeom>
        </p:spPr>
      </p:pic>
    </p:spTree>
    <p:extLst>
      <p:ext uri="{BB962C8B-B14F-4D97-AF65-F5344CB8AC3E}">
        <p14:creationId xmlns:p14="http://schemas.microsoft.com/office/powerpoint/2010/main" val="12235732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5: </a:t>
            </a:r>
            <a:r>
              <a:rPr lang="en-US" sz="2200" dirty="0"/>
              <a:t>Once the key pair </a:t>
            </a:r>
            <a:r>
              <a:rPr lang="en-US" sz="2200" dirty="0" smtClean="0"/>
              <a:t>is downloaded</a:t>
            </a:r>
            <a:r>
              <a:rPr lang="en-US" sz="2200" dirty="0"/>
              <a:t>, open the file using notepad. </a:t>
            </a:r>
            <a:r>
              <a:rPr lang="en-US" sz="2200" dirty="0" smtClean="0"/>
              <a:t/>
            </a:r>
            <a:br>
              <a:rPr lang="en-US" sz="2200" dirty="0" smtClean="0"/>
            </a:br>
            <a:r>
              <a:rPr lang="en-US" sz="2200" dirty="0" smtClean="0"/>
              <a:t>This is </a:t>
            </a:r>
            <a:r>
              <a:rPr lang="en-US" sz="2200" dirty="0"/>
              <a:t>a private key (screenshot shown on the right below)</a:t>
            </a:r>
            <a:endParaRPr lang="en-US" sz="2200" b="1" dirty="0"/>
          </a:p>
        </p:txBody>
      </p:sp>
      <p:pic>
        <p:nvPicPr>
          <p:cNvPr id="5" name="Content Placeholder 4"/>
          <p:cNvPicPr>
            <a:picLocks noGrp="1" noChangeAspect="1"/>
          </p:cNvPicPr>
          <p:nvPr>
            <p:ph idx="1"/>
          </p:nvPr>
        </p:nvPicPr>
        <p:blipFill>
          <a:blip r:embed="rId2"/>
          <a:stretch>
            <a:fillRect/>
          </a:stretch>
        </p:blipFill>
        <p:spPr>
          <a:xfrm>
            <a:off x="962738" y="1850339"/>
            <a:ext cx="6262935" cy="4351338"/>
          </a:xfrm>
          <a:prstGeom prst="rect">
            <a:avLst/>
          </a:prstGeom>
        </p:spPr>
      </p:pic>
      <p:pic>
        <p:nvPicPr>
          <p:cNvPr id="6" name="Picture 5"/>
          <p:cNvPicPr>
            <a:picLocks noChangeAspect="1"/>
          </p:cNvPicPr>
          <p:nvPr/>
        </p:nvPicPr>
        <p:blipFill>
          <a:blip r:embed="rId3"/>
          <a:stretch>
            <a:fillRect/>
          </a:stretch>
        </p:blipFill>
        <p:spPr>
          <a:xfrm>
            <a:off x="7698691" y="1850339"/>
            <a:ext cx="3893621" cy="4351338"/>
          </a:xfrm>
          <a:prstGeom prst="rect">
            <a:avLst/>
          </a:prstGeom>
        </p:spPr>
      </p:pic>
    </p:spTree>
    <p:extLst>
      <p:ext uri="{BB962C8B-B14F-4D97-AF65-F5344CB8AC3E}">
        <p14:creationId xmlns:p14="http://schemas.microsoft.com/office/powerpoint/2010/main" val="5260145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6: </a:t>
            </a:r>
            <a:r>
              <a:rPr lang="en-US" sz="2200" dirty="0"/>
              <a:t>Keep </a:t>
            </a:r>
            <a:r>
              <a:rPr lang="en-US" sz="2200" dirty="0" smtClean="0"/>
              <a:t>some default </a:t>
            </a:r>
            <a:r>
              <a:rPr lang="en-US" sz="2200" b="1" dirty="0"/>
              <a:t>N</a:t>
            </a:r>
            <a:r>
              <a:rPr lang="en-US" sz="2200" b="1" dirty="0" smtClean="0"/>
              <a:t>etwork </a:t>
            </a:r>
            <a:r>
              <a:rPr lang="en-US" sz="2200" b="1" dirty="0"/>
              <a:t>settings </a:t>
            </a:r>
            <a:r>
              <a:rPr lang="en-US" sz="2200" dirty="0"/>
              <a:t>(you can select VPC, subnet, Security Group if already created by you), make sure Security group should allow </a:t>
            </a:r>
            <a:r>
              <a:rPr lang="en-US" sz="2200" b="1" dirty="0" smtClean="0"/>
              <a:t>RDP,HTTP, HTTPS </a:t>
            </a:r>
            <a:r>
              <a:rPr lang="en-US" sz="2200" b="1" dirty="0"/>
              <a:t>traffic </a:t>
            </a:r>
            <a:r>
              <a:rPr lang="en-US" sz="2200" dirty="0"/>
              <a:t>as shown in the screenshot.</a:t>
            </a:r>
          </a:p>
        </p:txBody>
      </p:sp>
      <p:pic>
        <p:nvPicPr>
          <p:cNvPr id="5" name="Content Placeholder 4"/>
          <p:cNvPicPr>
            <a:picLocks noGrp="1" noChangeAspect="1"/>
          </p:cNvPicPr>
          <p:nvPr>
            <p:ph idx="1"/>
          </p:nvPr>
        </p:nvPicPr>
        <p:blipFill>
          <a:blip r:embed="rId2"/>
          <a:stretch>
            <a:fillRect/>
          </a:stretch>
        </p:blipFill>
        <p:spPr>
          <a:xfrm>
            <a:off x="2474420" y="1825625"/>
            <a:ext cx="7243160" cy="5032375"/>
          </a:xfrm>
          <a:prstGeom prst="rect">
            <a:avLst/>
          </a:prstGeom>
        </p:spPr>
      </p:pic>
    </p:spTree>
    <p:extLst>
      <p:ext uri="{BB962C8B-B14F-4D97-AF65-F5344CB8AC3E}">
        <p14:creationId xmlns:p14="http://schemas.microsoft.com/office/powerpoint/2010/main" val="1730876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7:In Advanced details </a:t>
            </a:r>
            <a:r>
              <a:rPr lang="en-US" sz="2200" dirty="0" smtClean="0"/>
              <a:t>select custom role </a:t>
            </a:r>
            <a:r>
              <a:rPr lang="en-US" sz="2200" b="1" dirty="0" smtClean="0"/>
              <a:t>PutCustomMetricRole</a:t>
            </a:r>
            <a:r>
              <a:rPr lang="en-US" sz="2200" dirty="0" smtClean="0"/>
              <a:t> (created in last steps) in </a:t>
            </a:r>
            <a:r>
              <a:rPr lang="en-US" sz="2200" b="1" dirty="0" smtClean="0"/>
              <a:t>IAM Instance Profile </a:t>
            </a:r>
            <a:r>
              <a:rPr lang="en-US" sz="2200" dirty="0" smtClean="0"/>
              <a:t>and keep other default settings. Now click on </a:t>
            </a:r>
            <a:r>
              <a:rPr lang="en-US" sz="2200" b="1" dirty="0" smtClean="0"/>
              <a:t>Launch Instance</a:t>
            </a:r>
            <a:endParaRPr lang="en-US" sz="2200" b="1" dirty="0"/>
          </a:p>
        </p:txBody>
      </p:sp>
      <p:pic>
        <p:nvPicPr>
          <p:cNvPr id="5" name="Content Placeholder 4"/>
          <p:cNvPicPr>
            <a:picLocks noGrp="1" noChangeAspect="1"/>
          </p:cNvPicPr>
          <p:nvPr>
            <p:ph idx="1"/>
          </p:nvPr>
        </p:nvPicPr>
        <p:blipFill>
          <a:blip r:embed="rId2"/>
          <a:stretch>
            <a:fillRect/>
          </a:stretch>
        </p:blipFill>
        <p:spPr>
          <a:xfrm>
            <a:off x="2474420" y="1825625"/>
            <a:ext cx="7243160" cy="5032375"/>
          </a:xfrm>
          <a:prstGeom prst="rect">
            <a:avLst/>
          </a:prstGeom>
        </p:spPr>
      </p:pic>
    </p:spTree>
    <p:extLst>
      <p:ext uri="{BB962C8B-B14F-4D97-AF65-F5344CB8AC3E}">
        <p14:creationId xmlns:p14="http://schemas.microsoft.com/office/powerpoint/2010/main" val="41340430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8: </a:t>
            </a:r>
            <a:r>
              <a:rPr lang="en-US" sz="2200" dirty="0" smtClean="0"/>
              <a:t>Once server is up you can see the instance entry in the </a:t>
            </a:r>
            <a:r>
              <a:rPr lang="en-US" sz="2200" b="1" dirty="0" smtClean="0"/>
              <a:t>EC2 instances list. </a:t>
            </a:r>
            <a:r>
              <a:rPr lang="en-US" sz="2200" dirty="0" smtClean="0"/>
              <a:t>Now click on</a:t>
            </a:r>
            <a:r>
              <a:rPr lang="en-US" sz="2200" b="1" dirty="0" smtClean="0"/>
              <a:t> Connect </a:t>
            </a:r>
            <a:r>
              <a:rPr lang="en-US" sz="2200" dirty="0" smtClean="0"/>
              <a:t>button on the top</a:t>
            </a:r>
            <a:endParaRPr lang="en-US" sz="2200" dirty="0"/>
          </a:p>
        </p:txBody>
      </p:sp>
      <p:pic>
        <p:nvPicPr>
          <p:cNvPr id="7" name="Content Placeholder 6"/>
          <p:cNvPicPr>
            <a:picLocks noGrp="1" noChangeAspect="1"/>
          </p:cNvPicPr>
          <p:nvPr>
            <p:ph idx="1"/>
          </p:nvPr>
        </p:nvPicPr>
        <p:blipFill>
          <a:blip r:embed="rId2"/>
          <a:stretch>
            <a:fillRect/>
          </a:stretch>
        </p:blipFill>
        <p:spPr>
          <a:xfrm>
            <a:off x="2473578" y="1824456"/>
            <a:ext cx="7244843" cy="5033544"/>
          </a:xfrm>
          <a:prstGeom prst="rect">
            <a:avLst/>
          </a:prstGeom>
        </p:spPr>
      </p:pic>
    </p:spTree>
    <p:extLst>
      <p:ext uri="{BB962C8B-B14F-4D97-AF65-F5344CB8AC3E}">
        <p14:creationId xmlns:p14="http://schemas.microsoft.com/office/powerpoint/2010/main" val="13943628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5800" dirty="0"/>
              <a:t>Create Custom Metric and verify data can be published to CloudWatch from EC2</a:t>
            </a:r>
          </a:p>
          <a:p>
            <a:pPr marL="0" indent="0">
              <a:buNone/>
            </a:pPr>
            <a:endParaRPr lang="en-US" sz="5500" dirty="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1052393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a:t>
            </a:r>
            <a:r>
              <a:rPr lang="en-US" sz="2200" b="1" dirty="0" smtClean="0"/>
              <a:t>1: </a:t>
            </a:r>
            <a:r>
              <a:rPr lang="en-US" sz="2200" dirty="0" smtClean="0"/>
              <a:t>Select </a:t>
            </a:r>
            <a:r>
              <a:rPr lang="en-US" sz="2200" b="1" dirty="0" smtClean="0"/>
              <a:t>EC2 Instance Connect </a:t>
            </a:r>
            <a:r>
              <a:rPr lang="en-US" sz="2200" dirty="0" smtClean="0"/>
              <a:t>tab and click on </a:t>
            </a:r>
            <a:r>
              <a:rPr lang="en-US" sz="2200" b="1" dirty="0"/>
              <a:t>C</a:t>
            </a:r>
            <a:r>
              <a:rPr lang="en-US" sz="2200" b="1" dirty="0" smtClean="0"/>
              <a:t>onnect </a:t>
            </a:r>
            <a:r>
              <a:rPr lang="en-US" sz="2200" dirty="0" smtClean="0"/>
              <a:t>button</a:t>
            </a:r>
            <a:endParaRPr lang="en-US" sz="2200" dirty="0"/>
          </a:p>
        </p:txBody>
      </p:sp>
      <p:pic>
        <p:nvPicPr>
          <p:cNvPr id="5" name="Content Placeholder 4"/>
          <p:cNvPicPr>
            <a:picLocks noGrp="1" noChangeAspect="1"/>
          </p:cNvPicPr>
          <p:nvPr>
            <p:ph idx="1"/>
          </p:nvPr>
        </p:nvPicPr>
        <p:blipFill>
          <a:blip r:embed="rId2"/>
          <a:stretch>
            <a:fillRect/>
          </a:stretch>
        </p:blipFill>
        <p:spPr>
          <a:xfrm>
            <a:off x="2474420" y="1825625"/>
            <a:ext cx="7243160" cy="5032375"/>
          </a:xfrm>
          <a:prstGeom prst="rect">
            <a:avLst/>
          </a:prstGeom>
        </p:spPr>
      </p:pic>
    </p:spTree>
    <p:extLst>
      <p:ext uri="{BB962C8B-B14F-4D97-AF65-F5344CB8AC3E}">
        <p14:creationId xmlns:p14="http://schemas.microsoft.com/office/powerpoint/2010/main" val="16160443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smtClean="0"/>
              <a:t>Step </a:t>
            </a:r>
            <a:r>
              <a:rPr lang="en-US" sz="2200" b="1" dirty="0"/>
              <a:t>2</a:t>
            </a:r>
            <a:r>
              <a:rPr lang="en-US" sz="2200" b="1" dirty="0" smtClean="0"/>
              <a:t>: </a:t>
            </a:r>
            <a:r>
              <a:rPr lang="en-US" sz="2200" dirty="0"/>
              <a:t>O</a:t>
            </a:r>
            <a:r>
              <a:rPr lang="en-US" sz="2200" dirty="0" smtClean="0"/>
              <a:t>nce connected, </a:t>
            </a:r>
            <a:r>
              <a:rPr lang="en-US" sz="2200" dirty="0" smtClean="0"/>
              <a:t>run command </a:t>
            </a:r>
            <a:r>
              <a:rPr lang="en-US" sz="2200" b="1" dirty="0" smtClean="0"/>
              <a:t>vi postCustomMetric.py </a:t>
            </a:r>
            <a:r>
              <a:rPr lang="en-US" sz="2200" dirty="0" smtClean="0"/>
              <a:t>to create python file as shown below</a:t>
            </a:r>
            <a:r>
              <a:rPr lang="en-US" sz="2200" dirty="0" smtClean="0"/>
              <a:t>. </a:t>
            </a:r>
            <a:r>
              <a:rPr lang="en-US" sz="2200" dirty="0"/>
              <a:t>This file uses </a:t>
            </a:r>
            <a:r>
              <a:rPr lang="en-US" sz="2200" b="1" dirty="0" err="1" smtClean="0"/>
              <a:t>client.put_metric_data</a:t>
            </a:r>
            <a:r>
              <a:rPr lang="en-US" sz="2200" b="1" dirty="0" smtClean="0"/>
              <a:t>() </a:t>
            </a:r>
            <a:r>
              <a:rPr lang="en-US" sz="2200" dirty="0" smtClean="0"/>
              <a:t>function to push custom metric data to </a:t>
            </a:r>
            <a:r>
              <a:rPr lang="en-US" sz="2200" dirty="0" err="1" smtClean="0"/>
              <a:t>CouldWatch</a:t>
            </a:r>
            <a:r>
              <a:rPr lang="en-US" sz="2200" dirty="0" smtClean="0"/>
              <a:t>. Please note here you can add your logic to get number of users logged in to your web application and assign it to </a:t>
            </a:r>
            <a:r>
              <a:rPr lang="en-US" sz="2200" b="1" dirty="0" err="1"/>
              <a:t>countOfUsersLoggedIn</a:t>
            </a:r>
            <a:r>
              <a:rPr lang="en-US" sz="2400" kern="500" dirty="0">
                <a:solidFill>
                  <a:schemeClr val="accent1">
                    <a:lumMod val="50000"/>
                  </a:schemeClr>
                </a:solidFill>
                <a:latin typeface="Arial" panose="020B0604020202020204" pitchFamily="34" charset="0"/>
              </a:rPr>
              <a:t> </a:t>
            </a:r>
            <a:r>
              <a:rPr lang="en-US" sz="2200" dirty="0" smtClean="0"/>
              <a:t>variable </a:t>
            </a:r>
            <a:r>
              <a:rPr lang="en-US" sz="2200" dirty="0" smtClean="0"/>
              <a:t>in the program. </a:t>
            </a:r>
            <a:r>
              <a:rPr lang="en-US" sz="2200" dirty="0" smtClean="0"/>
              <a:t>In the program, </a:t>
            </a:r>
            <a:r>
              <a:rPr lang="en-US" sz="2200" dirty="0" smtClean="0"/>
              <a:t>I have assigned random number between 0 to </a:t>
            </a:r>
            <a:r>
              <a:rPr lang="en-US" sz="2200" dirty="0" smtClean="0"/>
              <a:t>50 to </a:t>
            </a:r>
            <a:r>
              <a:rPr lang="en-US" sz="2200" b="1" dirty="0" err="1"/>
              <a:t>countOfUsersLoggedIn</a:t>
            </a:r>
            <a:r>
              <a:rPr lang="en-US" sz="2400" kern="500" dirty="0">
                <a:solidFill>
                  <a:schemeClr val="accent1">
                    <a:lumMod val="50000"/>
                  </a:schemeClr>
                </a:solidFill>
                <a:latin typeface="Arial" panose="020B0604020202020204" pitchFamily="34" charset="0"/>
              </a:rPr>
              <a:t> </a:t>
            </a:r>
            <a:r>
              <a:rPr lang="en-US" sz="2200" dirty="0" smtClean="0"/>
              <a:t>for the purpose of testing Auto-Scaling</a:t>
            </a:r>
            <a:endParaRPr lang="en-US" sz="2200" b="1" dirty="0"/>
          </a:p>
        </p:txBody>
      </p:sp>
      <p:sp>
        <p:nvSpPr>
          <p:cNvPr id="5" name="Content Placeholder 4"/>
          <p:cNvSpPr>
            <a:spLocks noGrp="1"/>
          </p:cNvSpPr>
          <p:nvPr>
            <p:ph idx="1"/>
          </p:nvPr>
        </p:nvSpPr>
        <p:spPr>
          <a:xfrm>
            <a:off x="2093720" y="1999716"/>
            <a:ext cx="6512270" cy="4858284"/>
          </a:xfrm>
          <a:ln>
            <a:solidFill>
              <a:schemeClr val="tx2">
                <a:lumMod val="75000"/>
              </a:schemeClr>
            </a:solidFill>
          </a:ln>
        </p:spPr>
        <p:txBody>
          <a:bodyPr>
            <a:noAutofit/>
          </a:bodyPr>
          <a:lstStyle/>
          <a:p>
            <a:pPr marL="0" indent="0">
              <a:lnSpc>
                <a:spcPct val="20000"/>
              </a:lnSpc>
              <a:buNone/>
            </a:pPr>
            <a:endParaRPr lang="en-US" sz="1000" kern="500" dirty="0" smtClean="0">
              <a:solidFill>
                <a:schemeClr val="accent1">
                  <a:lumMod val="50000"/>
                </a:schemeClr>
              </a:solidFill>
              <a:latin typeface="Arial" panose="020B0604020202020204" pitchFamily="34" charset="0"/>
            </a:endParaRPr>
          </a:p>
          <a:p>
            <a:pPr marL="0" indent="0">
              <a:lnSpc>
                <a:spcPct val="20000"/>
              </a:lnSpc>
              <a:buNone/>
            </a:pPr>
            <a:r>
              <a:rPr lang="en-US" sz="1000" kern="500" dirty="0" smtClean="0">
                <a:solidFill>
                  <a:schemeClr val="accent1">
                    <a:lumMod val="50000"/>
                  </a:schemeClr>
                </a:solidFill>
                <a:latin typeface="Arial" panose="020B0604020202020204" pitchFamily="34" charset="0"/>
              </a:rPr>
              <a:t>import </a:t>
            </a:r>
            <a:r>
              <a:rPr lang="en-US" sz="1000" kern="500" dirty="0">
                <a:solidFill>
                  <a:schemeClr val="accent1">
                    <a:lumMod val="50000"/>
                  </a:schemeClr>
                </a:solidFill>
                <a:latin typeface="Arial" panose="020B0604020202020204" pitchFamily="34" charset="0"/>
              </a:rPr>
              <a:t>boto3</a:t>
            </a:r>
          </a:p>
          <a:p>
            <a:pPr marL="0" indent="0">
              <a:lnSpc>
                <a:spcPct val="20000"/>
              </a:lnSpc>
              <a:buNone/>
            </a:pPr>
            <a:r>
              <a:rPr lang="en-US" sz="1000" kern="500" dirty="0">
                <a:solidFill>
                  <a:schemeClr val="accent1">
                    <a:lumMod val="50000"/>
                  </a:schemeClr>
                </a:solidFill>
                <a:latin typeface="Arial" panose="020B0604020202020204" pitchFamily="34" charset="0"/>
              </a:rPr>
              <a:t>import random</a:t>
            </a:r>
          </a:p>
          <a:p>
            <a:pPr marL="0" indent="0">
              <a:lnSpc>
                <a:spcPct val="20000"/>
              </a:lnSpc>
              <a:buNone/>
            </a:pPr>
            <a:r>
              <a:rPr lang="en-US" sz="1000" kern="500" dirty="0">
                <a:solidFill>
                  <a:schemeClr val="accent1">
                    <a:lumMod val="50000"/>
                  </a:schemeClr>
                </a:solidFill>
                <a:latin typeface="Arial" panose="020B0604020202020204" pitchFamily="34" charset="0"/>
              </a:rPr>
              <a:t>import requests</a:t>
            </a:r>
          </a:p>
          <a:p>
            <a:pPr marL="0" indent="0">
              <a:lnSpc>
                <a:spcPct val="20000"/>
              </a:lnSpc>
              <a:buNone/>
            </a:pPr>
            <a:r>
              <a:rPr lang="en-US" sz="1000" kern="500" dirty="0">
                <a:solidFill>
                  <a:schemeClr val="accent1">
                    <a:lumMod val="50000"/>
                  </a:schemeClr>
                </a:solidFill>
                <a:latin typeface="Arial" panose="020B0604020202020204" pitchFamily="34" charset="0"/>
              </a:rPr>
              <a:t>import socket</a:t>
            </a:r>
          </a:p>
          <a:p>
            <a:pPr marL="0" indent="0">
              <a:lnSpc>
                <a:spcPct val="20000"/>
              </a:lnSpc>
              <a:buNone/>
            </a:pPr>
            <a:endParaRPr lang="en-US" sz="1000" kern="500" dirty="0">
              <a:solidFill>
                <a:schemeClr val="accent1">
                  <a:lumMod val="50000"/>
                </a:schemeClr>
              </a:solidFill>
              <a:latin typeface="Arial" panose="020B0604020202020204" pitchFamily="34" charset="0"/>
            </a:endParaRPr>
          </a:p>
          <a:p>
            <a:pPr marL="0" indent="0">
              <a:lnSpc>
                <a:spcPct val="20000"/>
              </a:lnSpc>
              <a:buNone/>
            </a:pPr>
            <a:r>
              <a:rPr lang="en-US" sz="1000" kern="500" dirty="0">
                <a:solidFill>
                  <a:schemeClr val="accent1">
                    <a:lumMod val="50000"/>
                  </a:schemeClr>
                </a:solidFill>
                <a:latin typeface="Arial" panose="020B0604020202020204" pitchFamily="34" charset="0"/>
              </a:rPr>
              <a:t>client = boto3.client('</a:t>
            </a:r>
            <a:r>
              <a:rPr lang="en-US" sz="1000" kern="500" dirty="0" err="1">
                <a:solidFill>
                  <a:schemeClr val="accent1">
                    <a:lumMod val="50000"/>
                  </a:schemeClr>
                </a:solidFill>
                <a:latin typeface="Arial" panose="020B0604020202020204" pitchFamily="34" charset="0"/>
              </a:rPr>
              <a:t>cloudwatch</a:t>
            </a:r>
            <a:r>
              <a:rPr lang="en-US" sz="1000" kern="500" dirty="0">
                <a:solidFill>
                  <a:schemeClr val="accent1">
                    <a:lumMod val="50000"/>
                  </a:schemeClr>
                </a:solidFill>
                <a:latin typeface="Arial" panose="020B0604020202020204" pitchFamily="34" charset="0"/>
              </a:rPr>
              <a:t>', </a:t>
            </a:r>
            <a:r>
              <a:rPr lang="en-US" sz="1000" kern="500" dirty="0" err="1">
                <a:solidFill>
                  <a:schemeClr val="accent1">
                    <a:lumMod val="50000"/>
                  </a:schemeClr>
                </a:solidFill>
                <a:latin typeface="Arial" panose="020B0604020202020204" pitchFamily="34" charset="0"/>
              </a:rPr>
              <a:t>region_name</a:t>
            </a:r>
            <a:r>
              <a:rPr lang="en-US" sz="1000" kern="500" dirty="0">
                <a:solidFill>
                  <a:schemeClr val="accent1">
                    <a:lumMod val="50000"/>
                  </a:schemeClr>
                </a:solidFill>
                <a:latin typeface="Arial" panose="020B0604020202020204" pitchFamily="34" charset="0"/>
              </a:rPr>
              <a:t> = 'us-east-1')</a:t>
            </a:r>
          </a:p>
          <a:p>
            <a:pPr marL="0" indent="0">
              <a:lnSpc>
                <a:spcPct val="20000"/>
              </a:lnSpc>
              <a:buNone/>
            </a:pPr>
            <a:endParaRPr lang="en-US" sz="1000" kern="500" dirty="0">
              <a:solidFill>
                <a:schemeClr val="accent1">
                  <a:lumMod val="50000"/>
                </a:schemeClr>
              </a:solidFill>
              <a:latin typeface="Arial" panose="020B0604020202020204" pitchFamily="34" charset="0"/>
            </a:endParaRPr>
          </a:p>
          <a:p>
            <a:pPr marL="0" indent="0">
              <a:lnSpc>
                <a:spcPct val="20000"/>
              </a:lnSpc>
              <a:buNone/>
            </a:pPr>
            <a:r>
              <a:rPr lang="en-US" sz="1000" kern="500" dirty="0">
                <a:solidFill>
                  <a:schemeClr val="accent1">
                    <a:lumMod val="50000"/>
                  </a:schemeClr>
                </a:solidFill>
                <a:latin typeface="Arial" panose="020B0604020202020204" pitchFamily="34" charset="0"/>
              </a:rPr>
              <a:t>#Add your custom logic here to get number of users logged in</a:t>
            </a:r>
          </a:p>
          <a:p>
            <a:pPr marL="0" indent="0">
              <a:lnSpc>
                <a:spcPct val="20000"/>
              </a:lnSpc>
              <a:buNone/>
            </a:pPr>
            <a:r>
              <a:rPr lang="en-US" sz="1000" kern="500" dirty="0" err="1">
                <a:solidFill>
                  <a:schemeClr val="accent1">
                    <a:lumMod val="50000"/>
                  </a:schemeClr>
                </a:solidFill>
                <a:latin typeface="Arial" panose="020B0604020202020204" pitchFamily="34" charset="0"/>
              </a:rPr>
              <a:t>countOfUsersLoggedIn</a:t>
            </a:r>
            <a:r>
              <a:rPr lang="en-US" sz="1000" kern="500" dirty="0">
                <a:solidFill>
                  <a:schemeClr val="accent1">
                    <a:lumMod val="50000"/>
                  </a:schemeClr>
                </a:solidFill>
                <a:latin typeface="Arial" panose="020B0604020202020204" pitchFamily="34" charset="0"/>
              </a:rPr>
              <a:t> = float(</a:t>
            </a:r>
            <a:r>
              <a:rPr lang="en-US" sz="1000" kern="500" dirty="0" err="1">
                <a:solidFill>
                  <a:schemeClr val="accent1">
                    <a:lumMod val="50000"/>
                  </a:schemeClr>
                </a:solidFill>
                <a:latin typeface="Arial" panose="020B0604020202020204" pitchFamily="34" charset="0"/>
              </a:rPr>
              <a:t>random.randint</a:t>
            </a:r>
            <a:r>
              <a:rPr lang="en-US" sz="1000" kern="500" dirty="0">
                <a:solidFill>
                  <a:schemeClr val="accent1">
                    <a:lumMod val="50000"/>
                  </a:schemeClr>
                </a:solidFill>
                <a:latin typeface="Arial" panose="020B0604020202020204" pitchFamily="34" charset="0"/>
              </a:rPr>
              <a:t>(1,50))</a:t>
            </a:r>
          </a:p>
          <a:p>
            <a:pPr marL="0" indent="0">
              <a:lnSpc>
                <a:spcPct val="20000"/>
              </a:lnSpc>
              <a:buNone/>
            </a:pPr>
            <a:r>
              <a:rPr lang="en-US" sz="1000" kern="500" dirty="0">
                <a:solidFill>
                  <a:schemeClr val="accent1">
                    <a:lumMod val="50000"/>
                  </a:schemeClr>
                </a:solidFill>
                <a:latin typeface="Arial" panose="020B0604020202020204" pitchFamily="34" charset="0"/>
              </a:rPr>
              <a:t>print(</a:t>
            </a:r>
            <a:r>
              <a:rPr lang="en-US" sz="1000" kern="500" dirty="0" err="1">
                <a:solidFill>
                  <a:schemeClr val="accent1">
                    <a:lumMod val="50000"/>
                  </a:schemeClr>
                </a:solidFill>
                <a:latin typeface="Arial" panose="020B0604020202020204" pitchFamily="34" charset="0"/>
              </a:rPr>
              <a:t>countOfUsersLoggedIn</a:t>
            </a:r>
            <a:r>
              <a:rPr lang="en-US" sz="1000" kern="500" dirty="0">
                <a:solidFill>
                  <a:schemeClr val="accent1">
                    <a:lumMod val="50000"/>
                  </a:schemeClr>
                </a:solidFill>
                <a:latin typeface="Arial" panose="020B0604020202020204" pitchFamily="34" charset="0"/>
              </a:rPr>
              <a:t>)</a:t>
            </a:r>
          </a:p>
          <a:p>
            <a:pPr marL="0" indent="0">
              <a:lnSpc>
                <a:spcPct val="20000"/>
              </a:lnSpc>
              <a:buNone/>
            </a:pPr>
            <a:endParaRPr lang="en-US" sz="1000" kern="500" dirty="0">
              <a:solidFill>
                <a:schemeClr val="accent1">
                  <a:lumMod val="50000"/>
                </a:schemeClr>
              </a:solidFill>
              <a:latin typeface="Arial" panose="020B0604020202020204" pitchFamily="34" charset="0"/>
            </a:endParaRPr>
          </a:p>
          <a:p>
            <a:pPr marL="0" indent="0">
              <a:lnSpc>
                <a:spcPct val="20000"/>
              </a:lnSpc>
              <a:buNone/>
            </a:pPr>
            <a:r>
              <a:rPr lang="en-US" sz="1000" kern="500" dirty="0">
                <a:solidFill>
                  <a:schemeClr val="accent1">
                    <a:lumMod val="50000"/>
                  </a:schemeClr>
                </a:solidFill>
                <a:latin typeface="Arial" panose="020B0604020202020204" pitchFamily="34" charset="0"/>
              </a:rPr>
              <a:t>hostname = </a:t>
            </a:r>
            <a:r>
              <a:rPr lang="en-US" sz="1000" kern="500" dirty="0" err="1">
                <a:solidFill>
                  <a:schemeClr val="accent1">
                    <a:lumMod val="50000"/>
                  </a:schemeClr>
                </a:solidFill>
                <a:latin typeface="Arial" panose="020B0604020202020204" pitchFamily="34" charset="0"/>
              </a:rPr>
              <a:t>socket.gethostname</a:t>
            </a:r>
            <a:r>
              <a:rPr lang="en-US" sz="1000" kern="500" dirty="0">
                <a:solidFill>
                  <a:schemeClr val="accent1">
                    <a:lumMod val="50000"/>
                  </a:schemeClr>
                </a:solidFill>
                <a:latin typeface="Arial" panose="020B0604020202020204" pitchFamily="34" charset="0"/>
              </a:rPr>
              <a:t>()</a:t>
            </a:r>
          </a:p>
          <a:p>
            <a:pPr marL="0" indent="0">
              <a:lnSpc>
                <a:spcPct val="20000"/>
              </a:lnSpc>
              <a:buNone/>
            </a:pPr>
            <a:r>
              <a:rPr lang="en-US" sz="1000" kern="500" dirty="0">
                <a:solidFill>
                  <a:schemeClr val="accent1">
                    <a:lumMod val="50000"/>
                  </a:schemeClr>
                </a:solidFill>
                <a:latin typeface="Arial" panose="020B0604020202020204" pitchFamily="34" charset="0"/>
              </a:rPr>
              <a:t>print(</a:t>
            </a:r>
            <a:r>
              <a:rPr lang="en-US" sz="1000" kern="500" dirty="0" err="1">
                <a:solidFill>
                  <a:schemeClr val="accent1">
                    <a:lumMod val="50000"/>
                  </a:schemeClr>
                </a:solidFill>
                <a:latin typeface="Arial" panose="020B0604020202020204" pitchFamily="34" charset="0"/>
              </a:rPr>
              <a:t>socket.gethostname</a:t>
            </a:r>
            <a:r>
              <a:rPr lang="en-US" sz="1000" kern="500" dirty="0">
                <a:solidFill>
                  <a:schemeClr val="accent1">
                    <a:lumMod val="50000"/>
                  </a:schemeClr>
                </a:solidFill>
                <a:latin typeface="Arial" panose="020B0604020202020204" pitchFamily="34" charset="0"/>
              </a:rPr>
              <a:t>())</a:t>
            </a:r>
          </a:p>
          <a:p>
            <a:pPr marL="0" indent="0">
              <a:lnSpc>
                <a:spcPct val="20000"/>
              </a:lnSpc>
              <a:buNone/>
            </a:pPr>
            <a:endParaRPr lang="en-US" sz="1000" kern="500" dirty="0">
              <a:solidFill>
                <a:schemeClr val="accent1">
                  <a:lumMod val="50000"/>
                </a:schemeClr>
              </a:solidFill>
              <a:latin typeface="Arial" panose="020B0604020202020204" pitchFamily="34" charset="0"/>
            </a:endParaRPr>
          </a:p>
          <a:p>
            <a:pPr marL="0" indent="0">
              <a:lnSpc>
                <a:spcPct val="20000"/>
              </a:lnSpc>
              <a:buNone/>
            </a:pPr>
            <a:r>
              <a:rPr lang="en-US" sz="1000" kern="500" dirty="0">
                <a:solidFill>
                  <a:schemeClr val="accent1">
                    <a:lumMod val="50000"/>
                  </a:schemeClr>
                </a:solidFill>
                <a:latin typeface="Arial" panose="020B0604020202020204" pitchFamily="34" charset="0"/>
              </a:rPr>
              <a:t>response = </a:t>
            </a:r>
            <a:r>
              <a:rPr lang="en-US" sz="1000" kern="500" dirty="0" err="1">
                <a:solidFill>
                  <a:schemeClr val="accent1">
                    <a:lumMod val="50000"/>
                  </a:schemeClr>
                </a:solidFill>
                <a:latin typeface="Arial" panose="020B0604020202020204" pitchFamily="34" charset="0"/>
              </a:rPr>
              <a:t>client.put_metric_data</a:t>
            </a:r>
            <a:r>
              <a:rPr lang="en-US" sz="1000" kern="500" dirty="0">
                <a:solidFill>
                  <a:schemeClr val="accent1">
                    <a:lumMod val="50000"/>
                  </a:schemeClr>
                </a:solidFill>
                <a:latin typeface="Arial" panose="020B0604020202020204" pitchFamily="34" charset="0"/>
              </a:rPr>
              <a:t>(</a:t>
            </a:r>
          </a:p>
          <a:p>
            <a:pPr marL="0" indent="0">
              <a:lnSpc>
                <a:spcPct val="20000"/>
              </a:lnSpc>
              <a:buNone/>
            </a:pPr>
            <a:r>
              <a:rPr lang="en-US" sz="1000" kern="500" dirty="0">
                <a:solidFill>
                  <a:schemeClr val="accent1">
                    <a:lumMod val="50000"/>
                  </a:schemeClr>
                </a:solidFill>
                <a:latin typeface="Arial" panose="020B0604020202020204" pitchFamily="34" charset="0"/>
              </a:rPr>
              <a:t>    Namespace='</a:t>
            </a:r>
            <a:r>
              <a:rPr lang="en-US" sz="1000" kern="500" dirty="0" err="1">
                <a:solidFill>
                  <a:schemeClr val="accent1">
                    <a:lumMod val="50000"/>
                  </a:schemeClr>
                </a:solidFill>
                <a:latin typeface="Arial" panose="020B0604020202020204" pitchFamily="34" charset="0"/>
              </a:rPr>
              <a:t>MyProjectCustomMetrics</a:t>
            </a:r>
            <a:r>
              <a:rPr lang="en-US" sz="1000" kern="500" dirty="0">
                <a:solidFill>
                  <a:schemeClr val="accent1">
                    <a:lumMod val="50000"/>
                  </a:schemeClr>
                </a:solidFill>
                <a:latin typeface="Arial" panose="020B0604020202020204" pitchFamily="34" charset="0"/>
              </a:rPr>
              <a:t>',</a:t>
            </a:r>
          </a:p>
          <a:p>
            <a:pPr marL="0" indent="0">
              <a:lnSpc>
                <a:spcPct val="20000"/>
              </a:lnSpc>
              <a:buNone/>
            </a:pPr>
            <a:r>
              <a:rPr lang="en-US" sz="1000" kern="500" dirty="0">
                <a:solidFill>
                  <a:schemeClr val="accent1">
                    <a:lumMod val="50000"/>
                  </a:schemeClr>
                </a:solidFill>
                <a:latin typeface="Arial" panose="020B0604020202020204" pitchFamily="34" charset="0"/>
              </a:rPr>
              <a:t>    </a:t>
            </a:r>
            <a:r>
              <a:rPr lang="en-US" sz="1000" kern="500" dirty="0" err="1">
                <a:solidFill>
                  <a:schemeClr val="accent1">
                    <a:lumMod val="50000"/>
                  </a:schemeClr>
                </a:solidFill>
                <a:latin typeface="Arial" panose="020B0604020202020204" pitchFamily="34" charset="0"/>
              </a:rPr>
              <a:t>MetricData</a:t>
            </a:r>
            <a:r>
              <a:rPr lang="en-US" sz="1000" kern="500" dirty="0">
                <a:solidFill>
                  <a:schemeClr val="accent1">
                    <a:lumMod val="50000"/>
                  </a:schemeClr>
                </a:solidFill>
                <a:latin typeface="Arial" panose="020B0604020202020204" pitchFamily="34" charset="0"/>
              </a:rPr>
              <a:t>=[</a:t>
            </a:r>
          </a:p>
          <a:p>
            <a:pPr marL="0" indent="0">
              <a:lnSpc>
                <a:spcPct val="20000"/>
              </a:lnSpc>
              <a:buNone/>
            </a:pPr>
            <a:r>
              <a:rPr lang="en-US" sz="1000" kern="500" dirty="0">
                <a:solidFill>
                  <a:schemeClr val="accent1">
                    <a:lumMod val="50000"/>
                  </a:schemeClr>
                </a:solidFill>
                <a:latin typeface="Arial" panose="020B0604020202020204" pitchFamily="34" charset="0"/>
              </a:rPr>
              <a:t>        {</a:t>
            </a:r>
          </a:p>
          <a:p>
            <a:pPr marL="0" indent="0">
              <a:lnSpc>
                <a:spcPct val="20000"/>
              </a:lnSpc>
              <a:buNone/>
            </a:pPr>
            <a:r>
              <a:rPr lang="en-US" sz="1000" kern="500" dirty="0">
                <a:solidFill>
                  <a:schemeClr val="accent1">
                    <a:lumMod val="50000"/>
                  </a:schemeClr>
                </a:solidFill>
                <a:latin typeface="Arial" panose="020B0604020202020204" pitchFamily="34" charset="0"/>
              </a:rPr>
              <a:t>            '</a:t>
            </a:r>
            <a:r>
              <a:rPr lang="en-US" sz="1000" kern="500" dirty="0" err="1">
                <a:solidFill>
                  <a:schemeClr val="accent1">
                    <a:lumMod val="50000"/>
                  </a:schemeClr>
                </a:solidFill>
                <a:latin typeface="Arial" panose="020B0604020202020204" pitchFamily="34" charset="0"/>
              </a:rPr>
              <a:t>MetricName</a:t>
            </a:r>
            <a:r>
              <a:rPr lang="en-US" sz="1000" kern="500" dirty="0">
                <a:solidFill>
                  <a:schemeClr val="accent1">
                    <a:lumMod val="50000"/>
                  </a:schemeClr>
                </a:solidFill>
                <a:latin typeface="Arial" panose="020B0604020202020204" pitchFamily="34" charset="0"/>
              </a:rPr>
              <a:t>': '</a:t>
            </a:r>
            <a:r>
              <a:rPr lang="en-US" sz="1000" kern="500" dirty="0" err="1">
                <a:solidFill>
                  <a:schemeClr val="accent1">
                    <a:lumMod val="50000"/>
                  </a:schemeClr>
                </a:solidFill>
                <a:latin typeface="Arial" panose="020B0604020202020204" pitchFamily="34" charset="0"/>
              </a:rPr>
              <a:t>NoOfUsersLoggedIn</a:t>
            </a:r>
            <a:r>
              <a:rPr lang="en-US" sz="1000" kern="500" dirty="0">
                <a:solidFill>
                  <a:schemeClr val="accent1">
                    <a:lumMod val="50000"/>
                  </a:schemeClr>
                </a:solidFill>
                <a:latin typeface="Arial" panose="020B0604020202020204" pitchFamily="34" charset="0"/>
              </a:rPr>
              <a:t>',</a:t>
            </a:r>
          </a:p>
          <a:p>
            <a:pPr marL="0" indent="0">
              <a:lnSpc>
                <a:spcPct val="20000"/>
              </a:lnSpc>
              <a:buNone/>
            </a:pPr>
            <a:r>
              <a:rPr lang="en-US" sz="1000" kern="500" dirty="0">
                <a:solidFill>
                  <a:schemeClr val="accent1">
                    <a:lumMod val="50000"/>
                  </a:schemeClr>
                </a:solidFill>
                <a:latin typeface="Arial" panose="020B0604020202020204" pitchFamily="34" charset="0"/>
              </a:rPr>
              <a:t>            'Dimensions': [</a:t>
            </a:r>
          </a:p>
          <a:p>
            <a:pPr marL="0" indent="0">
              <a:lnSpc>
                <a:spcPct val="20000"/>
              </a:lnSpc>
              <a:buNone/>
            </a:pPr>
            <a:r>
              <a:rPr lang="en-US" sz="1000" kern="500" dirty="0">
                <a:solidFill>
                  <a:schemeClr val="accent1">
                    <a:lumMod val="50000"/>
                  </a:schemeClr>
                </a:solidFill>
                <a:latin typeface="Arial" panose="020B0604020202020204" pitchFamily="34" charset="0"/>
              </a:rPr>
              <a:t>                {</a:t>
            </a:r>
          </a:p>
          <a:p>
            <a:pPr marL="0" indent="0">
              <a:lnSpc>
                <a:spcPct val="20000"/>
              </a:lnSpc>
              <a:buNone/>
            </a:pPr>
            <a:r>
              <a:rPr lang="en-US" sz="1000" kern="500" dirty="0">
                <a:solidFill>
                  <a:schemeClr val="accent1">
                    <a:lumMod val="50000"/>
                  </a:schemeClr>
                </a:solidFill>
                <a:latin typeface="Arial" panose="020B0604020202020204" pitchFamily="34" charset="0"/>
              </a:rPr>
              <a:t>                    'Name': 'Instance Name',</a:t>
            </a:r>
          </a:p>
          <a:p>
            <a:pPr marL="0" indent="0">
              <a:lnSpc>
                <a:spcPct val="20000"/>
              </a:lnSpc>
              <a:buNone/>
            </a:pPr>
            <a:r>
              <a:rPr lang="en-US" sz="1000" kern="500" dirty="0">
                <a:solidFill>
                  <a:schemeClr val="accent1">
                    <a:lumMod val="50000"/>
                  </a:schemeClr>
                </a:solidFill>
                <a:latin typeface="Arial" panose="020B0604020202020204" pitchFamily="34" charset="0"/>
              </a:rPr>
              <a:t>                    'Value': hostname</a:t>
            </a:r>
          </a:p>
          <a:p>
            <a:pPr marL="0" indent="0">
              <a:lnSpc>
                <a:spcPct val="20000"/>
              </a:lnSpc>
              <a:buNone/>
            </a:pPr>
            <a:r>
              <a:rPr lang="en-US" sz="1000" kern="500" dirty="0">
                <a:solidFill>
                  <a:schemeClr val="accent1">
                    <a:lumMod val="50000"/>
                  </a:schemeClr>
                </a:solidFill>
                <a:latin typeface="Arial" panose="020B0604020202020204" pitchFamily="34" charset="0"/>
              </a:rPr>
              <a:t>                },</a:t>
            </a:r>
          </a:p>
          <a:p>
            <a:pPr marL="0" indent="0">
              <a:lnSpc>
                <a:spcPct val="20000"/>
              </a:lnSpc>
              <a:buNone/>
            </a:pPr>
            <a:r>
              <a:rPr lang="en-US" sz="1000" kern="500" dirty="0">
                <a:solidFill>
                  <a:schemeClr val="accent1">
                    <a:lumMod val="50000"/>
                  </a:schemeClr>
                </a:solidFill>
                <a:latin typeface="Arial" panose="020B0604020202020204" pitchFamily="34" charset="0"/>
              </a:rPr>
              <a:t>            ],</a:t>
            </a:r>
          </a:p>
          <a:p>
            <a:pPr marL="0" indent="0">
              <a:lnSpc>
                <a:spcPct val="20000"/>
              </a:lnSpc>
              <a:buNone/>
            </a:pPr>
            <a:r>
              <a:rPr lang="en-US" sz="1000" kern="500" dirty="0">
                <a:solidFill>
                  <a:schemeClr val="accent1">
                    <a:lumMod val="50000"/>
                  </a:schemeClr>
                </a:solidFill>
                <a:latin typeface="Arial" panose="020B0604020202020204" pitchFamily="34" charset="0"/>
              </a:rPr>
              <a:t>            'Value': </a:t>
            </a:r>
            <a:r>
              <a:rPr lang="en-US" sz="1000" kern="500" dirty="0" err="1">
                <a:solidFill>
                  <a:schemeClr val="accent1">
                    <a:lumMod val="50000"/>
                  </a:schemeClr>
                </a:solidFill>
                <a:latin typeface="Arial" panose="020B0604020202020204" pitchFamily="34" charset="0"/>
              </a:rPr>
              <a:t>countOfUsersLoggedIn</a:t>
            </a:r>
            <a:r>
              <a:rPr lang="en-US" sz="1000" kern="500" dirty="0">
                <a:solidFill>
                  <a:schemeClr val="accent1">
                    <a:lumMod val="50000"/>
                  </a:schemeClr>
                </a:solidFill>
                <a:latin typeface="Arial" panose="020B0604020202020204" pitchFamily="34" charset="0"/>
              </a:rPr>
              <a:t>,</a:t>
            </a:r>
          </a:p>
          <a:p>
            <a:pPr marL="0" indent="0">
              <a:lnSpc>
                <a:spcPct val="20000"/>
              </a:lnSpc>
              <a:buNone/>
            </a:pPr>
            <a:r>
              <a:rPr lang="en-US" sz="1000" kern="500" dirty="0">
                <a:solidFill>
                  <a:schemeClr val="accent1">
                    <a:lumMod val="50000"/>
                  </a:schemeClr>
                </a:solidFill>
                <a:latin typeface="Arial" panose="020B0604020202020204" pitchFamily="34" charset="0"/>
              </a:rPr>
              <a:t>            'Unit': 'None</a:t>
            </a:r>
            <a:r>
              <a:rPr lang="en-US" sz="1000" kern="500" dirty="0" smtClean="0">
                <a:solidFill>
                  <a:schemeClr val="accent1">
                    <a:lumMod val="50000"/>
                  </a:schemeClr>
                </a:solidFill>
                <a:latin typeface="Arial" panose="020B0604020202020204" pitchFamily="34" charset="0"/>
              </a:rPr>
              <a:t>'</a:t>
            </a:r>
            <a:endParaRPr lang="en-US" sz="1000" kern="500" dirty="0">
              <a:solidFill>
                <a:schemeClr val="accent1">
                  <a:lumMod val="50000"/>
                </a:schemeClr>
              </a:solidFill>
              <a:latin typeface="Arial" panose="020B0604020202020204" pitchFamily="34" charset="0"/>
            </a:endParaRPr>
          </a:p>
          <a:p>
            <a:pPr marL="0" indent="0">
              <a:lnSpc>
                <a:spcPct val="20000"/>
              </a:lnSpc>
              <a:buNone/>
            </a:pPr>
            <a:r>
              <a:rPr lang="en-US" sz="1000" kern="500" dirty="0">
                <a:solidFill>
                  <a:schemeClr val="accent1">
                    <a:lumMod val="50000"/>
                  </a:schemeClr>
                </a:solidFill>
                <a:latin typeface="Arial" panose="020B0604020202020204" pitchFamily="34" charset="0"/>
              </a:rPr>
              <a:t>        },</a:t>
            </a:r>
          </a:p>
          <a:p>
            <a:pPr marL="0" indent="0">
              <a:lnSpc>
                <a:spcPct val="20000"/>
              </a:lnSpc>
              <a:buNone/>
            </a:pPr>
            <a:r>
              <a:rPr lang="en-US" sz="1000" kern="500" dirty="0">
                <a:solidFill>
                  <a:schemeClr val="accent1">
                    <a:lumMod val="50000"/>
                  </a:schemeClr>
                </a:solidFill>
                <a:latin typeface="Arial" panose="020B0604020202020204" pitchFamily="34" charset="0"/>
              </a:rPr>
              <a:t>    ]</a:t>
            </a:r>
          </a:p>
          <a:p>
            <a:pPr marL="0" indent="0">
              <a:lnSpc>
                <a:spcPct val="20000"/>
              </a:lnSpc>
              <a:buNone/>
            </a:pPr>
            <a:r>
              <a:rPr lang="en-US" sz="1000" kern="500" dirty="0">
                <a:solidFill>
                  <a:schemeClr val="accent1">
                    <a:lumMod val="50000"/>
                  </a:schemeClr>
                </a:solidFill>
                <a:latin typeface="Arial" panose="020B0604020202020204" pitchFamily="34" charset="0"/>
              </a:rPr>
              <a:t>) </a:t>
            </a:r>
          </a:p>
        </p:txBody>
      </p:sp>
    </p:spTree>
    <p:extLst>
      <p:ext uri="{BB962C8B-B14F-4D97-AF65-F5344CB8AC3E}">
        <p14:creationId xmlns:p14="http://schemas.microsoft.com/office/powerpoint/2010/main" val="39633719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a:t>
            </a:r>
            <a:r>
              <a:rPr lang="en-US" sz="2200" b="1" dirty="0"/>
              <a:t>3</a:t>
            </a:r>
            <a:r>
              <a:rPr lang="en-US" sz="2200" b="1" dirty="0" smtClean="0"/>
              <a:t>: </a:t>
            </a:r>
            <a:r>
              <a:rPr lang="en-US" sz="2200" dirty="0" smtClean="0"/>
              <a:t>install </a:t>
            </a:r>
            <a:r>
              <a:rPr lang="en-US" sz="2200" b="1" dirty="0" smtClean="0"/>
              <a:t>python</a:t>
            </a:r>
            <a:r>
              <a:rPr lang="en-US" sz="2200" dirty="0" smtClean="0"/>
              <a:t>, </a:t>
            </a:r>
            <a:r>
              <a:rPr lang="en-US" sz="2200" b="1" dirty="0" smtClean="0"/>
              <a:t>pip</a:t>
            </a:r>
            <a:r>
              <a:rPr lang="en-US" sz="2200" dirty="0" smtClean="0"/>
              <a:t> and </a:t>
            </a:r>
            <a:r>
              <a:rPr lang="en-US" sz="2200" b="1" dirty="0" smtClean="0"/>
              <a:t>boto3</a:t>
            </a:r>
            <a:r>
              <a:rPr lang="en-US" sz="2200" dirty="0" smtClean="0"/>
              <a:t> libraries of python</a:t>
            </a:r>
            <a:r>
              <a:rPr lang="en-US" sz="2200" b="1" dirty="0" smtClean="0"/>
              <a:t> </a:t>
            </a:r>
            <a:r>
              <a:rPr lang="en-US" sz="2200" dirty="0" smtClean="0"/>
              <a:t>using following commands</a:t>
            </a:r>
            <a:br>
              <a:rPr lang="en-US" sz="2200" dirty="0" smtClean="0"/>
            </a:br>
            <a:endParaRPr lang="en-US" sz="2200" dirty="0"/>
          </a:p>
        </p:txBody>
      </p:sp>
      <p:sp>
        <p:nvSpPr>
          <p:cNvPr id="3" name="Content Placeholder 2"/>
          <p:cNvSpPr>
            <a:spLocks noGrp="1"/>
          </p:cNvSpPr>
          <p:nvPr>
            <p:ph idx="1"/>
          </p:nvPr>
        </p:nvSpPr>
        <p:spPr>
          <a:ln>
            <a:solidFill>
              <a:schemeClr val="bg2">
                <a:lumMod val="25000"/>
              </a:schemeClr>
            </a:solidFill>
          </a:ln>
        </p:spPr>
        <p:txBody>
          <a:bodyPr>
            <a:normAutofit fontScale="92500" lnSpcReduction="10000"/>
          </a:bodyPr>
          <a:lstStyle/>
          <a:p>
            <a:pPr marL="0" indent="0">
              <a:buNone/>
            </a:pPr>
            <a:r>
              <a:rPr lang="en-US" sz="1500" dirty="0">
                <a:solidFill>
                  <a:schemeClr val="bg2">
                    <a:lumMod val="50000"/>
                  </a:schemeClr>
                </a:solidFill>
              </a:rPr>
              <a:t>#become a root</a:t>
            </a:r>
            <a:r>
              <a:rPr lang="en-US" dirty="0">
                <a:solidFill>
                  <a:schemeClr val="bg2">
                    <a:lumMod val="50000"/>
                  </a:schemeClr>
                </a:solidFill>
              </a:rPr>
              <a:t> </a:t>
            </a:r>
          </a:p>
          <a:p>
            <a:pPr marL="0" indent="0">
              <a:buNone/>
            </a:pPr>
            <a:r>
              <a:rPr lang="en-US" dirty="0" smtClean="0"/>
              <a:t>$ sudo </a:t>
            </a:r>
            <a:r>
              <a:rPr lang="en-US" dirty="0" err="1" smtClean="0"/>
              <a:t>su</a:t>
            </a:r>
            <a:endParaRPr lang="en-US" dirty="0" smtClean="0"/>
          </a:p>
          <a:p>
            <a:pPr marL="0" indent="0">
              <a:lnSpc>
                <a:spcPct val="100000"/>
              </a:lnSpc>
              <a:buNone/>
            </a:pPr>
            <a:r>
              <a:rPr lang="en-US" sz="1500" dirty="0">
                <a:solidFill>
                  <a:schemeClr val="bg2">
                    <a:lumMod val="50000"/>
                  </a:schemeClr>
                </a:solidFill>
              </a:rPr>
              <a:t>#install python</a:t>
            </a:r>
            <a:endParaRPr lang="en-US" sz="1500" dirty="0">
              <a:solidFill>
                <a:schemeClr val="bg2">
                  <a:lumMod val="50000"/>
                </a:schemeClr>
              </a:solidFill>
            </a:endParaRPr>
          </a:p>
          <a:p>
            <a:pPr marL="0" indent="0">
              <a:buNone/>
            </a:pPr>
            <a:r>
              <a:rPr lang="en-US" dirty="0" smtClean="0"/>
              <a:t>$ yum </a:t>
            </a:r>
            <a:r>
              <a:rPr lang="en-US" dirty="0"/>
              <a:t>install python </a:t>
            </a:r>
            <a:r>
              <a:rPr lang="en-US" dirty="0" smtClean="0"/>
              <a:t>–</a:t>
            </a:r>
            <a:r>
              <a:rPr lang="en-US" dirty="0" smtClean="0"/>
              <a:t>y</a:t>
            </a:r>
          </a:p>
          <a:p>
            <a:pPr marL="0" indent="0">
              <a:lnSpc>
                <a:spcPct val="110000"/>
              </a:lnSpc>
              <a:buNone/>
            </a:pPr>
            <a:r>
              <a:rPr lang="en-US" sz="1500" dirty="0">
                <a:solidFill>
                  <a:schemeClr val="bg2">
                    <a:lumMod val="50000"/>
                  </a:schemeClr>
                </a:solidFill>
              </a:rPr>
              <a:t>#download required python scripts</a:t>
            </a:r>
          </a:p>
          <a:p>
            <a:pPr marL="0" indent="0">
              <a:buNone/>
            </a:pPr>
            <a:r>
              <a:rPr lang="en-US" dirty="0" smtClean="0"/>
              <a:t>$ </a:t>
            </a:r>
            <a:r>
              <a:rPr lang="en-US" dirty="0" err="1" smtClean="0"/>
              <a:t>wget</a:t>
            </a:r>
            <a:r>
              <a:rPr lang="en-US" dirty="0" smtClean="0"/>
              <a:t> </a:t>
            </a:r>
            <a:r>
              <a:rPr lang="en-US" dirty="0" smtClean="0">
                <a:hlinkClick r:id="rId2"/>
              </a:rPr>
              <a:t>https://bootstrap.pypa.io/get-pip.py</a:t>
            </a:r>
            <a:endParaRPr lang="en-US" dirty="0" smtClean="0"/>
          </a:p>
          <a:p>
            <a:pPr marL="0" indent="0">
              <a:buNone/>
            </a:pPr>
            <a:r>
              <a:rPr lang="en-US" sz="1500" dirty="0" smtClean="0">
                <a:solidFill>
                  <a:schemeClr val="bg2">
                    <a:lumMod val="50000"/>
                  </a:schemeClr>
                </a:solidFill>
              </a:rPr>
              <a:t>#install required </a:t>
            </a:r>
            <a:r>
              <a:rPr lang="en-US" sz="1500" dirty="0" err="1" smtClean="0">
                <a:solidFill>
                  <a:schemeClr val="bg2">
                    <a:lumMod val="50000"/>
                  </a:schemeClr>
                </a:solidFill>
              </a:rPr>
              <a:t>softwares</a:t>
            </a:r>
            <a:endParaRPr lang="en-US" sz="1500" dirty="0">
              <a:solidFill>
                <a:schemeClr val="bg2">
                  <a:lumMod val="50000"/>
                </a:schemeClr>
              </a:solidFill>
            </a:endParaRPr>
          </a:p>
          <a:p>
            <a:pPr marL="0" indent="0">
              <a:buNone/>
            </a:pPr>
            <a:r>
              <a:rPr lang="en-US" dirty="0" smtClean="0"/>
              <a:t>$ python </a:t>
            </a:r>
            <a:r>
              <a:rPr lang="en-US" dirty="0" smtClean="0"/>
              <a:t>get-pip.py</a:t>
            </a:r>
          </a:p>
          <a:p>
            <a:pPr marL="0" indent="0">
              <a:buNone/>
            </a:pPr>
            <a:r>
              <a:rPr lang="en-US" dirty="0"/>
              <a:t>$ pip </a:t>
            </a:r>
            <a:r>
              <a:rPr lang="en-US" dirty="0"/>
              <a:t>install </a:t>
            </a:r>
            <a:r>
              <a:rPr lang="en-US" dirty="0" smtClean="0"/>
              <a:t>boto3</a:t>
            </a:r>
          </a:p>
          <a:p>
            <a:pPr marL="0" indent="0">
              <a:buNone/>
            </a:pPr>
            <a:r>
              <a:rPr lang="en-US" sz="1500" dirty="0">
                <a:solidFill>
                  <a:schemeClr val="bg2">
                    <a:lumMod val="50000"/>
                  </a:schemeClr>
                </a:solidFill>
              </a:rPr>
              <a:t>#check boto3 version</a:t>
            </a:r>
          </a:p>
          <a:p>
            <a:pPr marL="0" indent="0">
              <a:buNone/>
            </a:pPr>
            <a:r>
              <a:rPr lang="en-US" dirty="0"/>
              <a:t>$ pip </a:t>
            </a:r>
            <a:r>
              <a:rPr lang="en-US" dirty="0"/>
              <a:t>show boto3</a:t>
            </a:r>
          </a:p>
        </p:txBody>
      </p:sp>
    </p:spTree>
    <p:extLst>
      <p:ext uri="{BB962C8B-B14F-4D97-AF65-F5344CB8AC3E}">
        <p14:creationId xmlns:p14="http://schemas.microsoft.com/office/powerpoint/2010/main" val="3506629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70C0"/>
                </a:solidFill>
                <a:latin typeface="Gotham Rounded SSm A"/>
              </a:rPr>
              <a:t>MAJOR </a:t>
            </a:r>
            <a:r>
              <a:rPr lang="en-US" b="0" i="0" dirty="0" smtClean="0">
                <a:solidFill>
                  <a:srgbClr val="0070C0"/>
                </a:solidFill>
                <a:effectLst/>
                <a:latin typeface="Gotham Rounded SSm A"/>
              </a:rPr>
              <a:t>STEPS</a:t>
            </a:r>
            <a:endParaRPr lang="en-US" dirty="0"/>
          </a:p>
        </p:txBody>
      </p:sp>
      <p:sp>
        <p:nvSpPr>
          <p:cNvPr id="3" name="Content Placeholder 2"/>
          <p:cNvSpPr>
            <a:spLocks noGrp="1"/>
          </p:cNvSpPr>
          <p:nvPr>
            <p:ph idx="1"/>
          </p:nvPr>
        </p:nvSpPr>
        <p:spPr/>
        <p:txBody>
          <a:bodyPr/>
          <a:lstStyle/>
          <a:p>
            <a:r>
              <a:rPr lang="en-US" sz="2400" dirty="0" smtClean="0"/>
              <a:t>Create IAM Role for the EC2 instance to publish data in CloudWatch</a:t>
            </a:r>
          </a:p>
          <a:p>
            <a:r>
              <a:rPr lang="en-US" sz="2400" dirty="0"/>
              <a:t>Create </a:t>
            </a:r>
            <a:r>
              <a:rPr lang="en-US" sz="2400" dirty="0" smtClean="0"/>
              <a:t>EC2 </a:t>
            </a:r>
            <a:r>
              <a:rPr lang="en-US" sz="2400" dirty="0" smtClean="0"/>
              <a:t>instance and install required software</a:t>
            </a:r>
          </a:p>
          <a:p>
            <a:r>
              <a:rPr lang="en-US" sz="2400" dirty="0"/>
              <a:t>Create </a:t>
            </a:r>
            <a:r>
              <a:rPr lang="en-US" sz="2400" dirty="0" smtClean="0"/>
              <a:t>Custom Metric </a:t>
            </a:r>
            <a:r>
              <a:rPr lang="en-US" sz="2400" dirty="0"/>
              <a:t>and </a:t>
            </a:r>
            <a:r>
              <a:rPr lang="en-US" sz="2400" dirty="0" smtClean="0"/>
              <a:t>verify data </a:t>
            </a:r>
            <a:r>
              <a:rPr lang="en-US" sz="2400" dirty="0"/>
              <a:t>can be published to </a:t>
            </a:r>
            <a:r>
              <a:rPr lang="en-US" sz="2400" dirty="0" smtClean="0"/>
              <a:t>CloudWatch from EC2</a:t>
            </a:r>
            <a:endParaRPr lang="en-US" sz="2400" dirty="0"/>
          </a:p>
          <a:p>
            <a:r>
              <a:rPr lang="en-US" sz="2400" dirty="0" smtClean="0"/>
              <a:t>Create an </a:t>
            </a:r>
            <a:r>
              <a:rPr lang="en-US" sz="2400" dirty="0"/>
              <a:t>I</a:t>
            </a:r>
            <a:r>
              <a:rPr lang="en-US" sz="2400" dirty="0" smtClean="0"/>
              <a:t>mage </a:t>
            </a:r>
            <a:r>
              <a:rPr lang="en-US" sz="2400" dirty="0"/>
              <a:t>of the </a:t>
            </a:r>
            <a:r>
              <a:rPr lang="en-US" sz="2400" dirty="0" smtClean="0"/>
              <a:t>EC2 instance</a:t>
            </a:r>
            <a:r>
              <a:rPr lang="en-US" sz="2400" dirty="0" smtClean="0"/>
              <a:t>(AMI) </a:t>
            </a:r>
            <a:endParaRPr lang="en-US" sz="2400" dirty="0" smtClean="0"/>
          </a:p>
          <a:p>
            <a:r>
              <a:rPr lang="en-US" sz="2400" dirty="0"/>
              <a:t>Create </a:t>
            </a:r>
            <a:r>
              <a:rPr lang="en-US" sz="2400" dirty="0" smtClean="0"/>
              <a:t>Launch Template</a:t>
            </a:r>
          </a:p>
          <a:p>
            <a:r>
              <a:rPr lang="en-US" sz="2400" dirty="0" smtClean="0"/>
              <a:t>Create Auto-Scaling Group</a:t>
            </a:r>
            <a:endParaRPr lang="en-US" sz="2400" dirty="0"/>
          </a:p>
          <a:p>
            <a:r>
              <a:rPr lang="en-US" sz="2400" dirty="0" smtClean="0"/>
              <a:t>Create CloudWatch Alarm and test Auto-Scaling</a:t>
            </a:r>
            <a:endParaRPr lang="en-US" sz="2200" dirty="0"/>
          </a:p>
          <a:p>
            <a:pPr marL="0" indent="0">
              <a:buNone/>
            </a:pPr>
            <a:endParaRPr lang="en-US" dirty="0"/>
          </a:p>
        </p:txBody>
      </p:sp>
    </p:spTree>
    <p:extLst>
      <p:ext uri="{BB962C8B-B14F-4D97-AF65-F5344CB8AC3E}">
        <p14:creationId xmlns:p14="http://schemas.microsoft.com/office/powerpoint/2010/main" val="3496816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Step </a:t>
            </a:r>
            <a:r>
              <a:rPr lang="en-US" sz="2400" b="1" dirty="0" smtClean="0"/>
              <a:t>4: </a:t>
            </a:r>
            <a:r>
              <a:rPr lang="en-US" sz="2400" b="1" dirty="0"/>
              <a:t>Execute the below commands to install apache2 and create a web page. </a:t>
            </a:r>
            <a:r>
              <a:rPr lang="en-US" dirty="0"/>
              <a:t/>
            </a:r>
            <a:br>
              <a:rPr lang="en-US" dirty="0"/>
            </a:br>
            <a:endParaRPr lang="en-US" dirty="0"/>
          </a:p>
        </p:txBody>
      </p:sp>
      <p:sp>
        <p:nvSpPr>
          <p:cNvPr id="3" name="Content Placeholder 2"/>
          <p:cNvSpPr>
            <a:spLocks noGrp="1"/>
          </p:cNvSpPr>
          <p:nvPr>
            <p:ph idx="1"/>
          </p:nvPr>
        </p:nvSpPr>
        <p:spPr>
          <a:xfrm>
            <a:off x="838200" y="1401510"/>
            <a:ext cx="10515600" cy="4999289"/>
          </a:xfrm>
          <a:ln>
            <a:solidFill>
              <a:schemeClr val="tx2">
                <a:lumMod val="75000"/>
              </a:schemeClr>
            </a:solidFill>
          </a:ln>
        </p:spPr>
        <p:txBody>
          <a:bodyPr>
            <a:normAutofit fontScale="62500" lnSpcReduction="20000"/>
          </a:bodyPr>
          <a:lstStyle/>
          <a:p>
            <a:pPr marL="0" indent="0">
              <a:buNone/>
            </a:pPr>
            <a:r>
              <a:rPr lang="en-US" i="1" dirty="0" smtClean="0">
                <a:solidFill>
                  <a:schemeClr val="bg2">
                    <a:lumMod val="50000"/>
                  </a:schemeClr>
                </a:solidFill>
              </a:rPr>
              <a:t>#</a:t>
            </a:r>
            <a:r>
              <a:rPr lang="en-US" i="1" dirty="0">
                <a:solidFill>
                  <a:schemeClr val="bg2">
                    <a:lumMod val="50000"/>
                  </a:schemeClr>
                </a:solidFill>
              </a:rPr>
              <a:t>become a root </a:t>
            </a:r>
          </a:p>
          <a:p>
            <a:pPr marL="0" indent="0">
              <a:buNone/>
            </a:pPr>
            <a:r>
              <a:rPr lang="en-US" sz="3600" dirty="0"/>
              <a:t>$ </a:t>
            </a:r>
            <a:r>
              <a:rPr lang="en-US" sz="3600" dirty="0" smtClean="0"/>
              <a:t>sudo </a:t>
            </a:r>
            <a:r>
              <a:rPr lang="en-US" sz="3600" dirty="0" err="1"/>
              <a:t>su</a:t>
            </a:r>
            <a:r>
              <a:rPr lang="en-US" sz="3600" dirty="0"/>
              <a:t> </a:t>
            </a:r>
          </a:p>
          <a:p>
            <a:pPr marL="0" indent="0">
              <a:buNone/>
            </a:pPr>
            <a:r>
              <a:rPr lang="en-US" sz="2700" i="1" dirty="0">
                <a:solidFill>
                  <a:schemeClr val="bg2">
                    <a:lumMod val="50000"/>
                  </a:schemeClr>
                </a:solidFill>
              </a:rPr>
              <a:t>#get the list of </a:t>
            </a:r>
            <a:r>
              <a:rPr lang="en-US" sz="2700" i="1" dirty="0" err="1">
                <a:solidFill>
                  <a:schemeClr val="bg2">
                    <a:lumMod val="50000"/>
                  </a:schemeClr>
                </a:solidFill>
              </a:rPr>
              <a:t>softwares</a:t>
            </a:r>
            <a:r>
              <a:rPr lang="en-US" sz="2700" i="1" dirty="0">
                <a:solidFill>
                  <a:schemeClr val="bg2">
                    <a:lumMod val="50000"/>
                  </a:schemeClr>
                </a:solidFill>
              </a:rPr>
              <a:t> </a:t>
            </a:r>
          </a:p>
          <a:p>
            <a:pPr marL="0" indent="0">
              <a:buNone/>
            </a:pPr>
            <a:r>
              <a:rPr lang="en-US" sz="3600" dirty="0"/>
              <a:t>$ </a:t>
            </a:r>
            <a:r>
              <a:rPr lang="en-US" sz="3600" dirty="0" smtClean="0"/>
              <a:t>apt-get </a:t>
            </a:r>
            <a:r>
              <a:rPr lang="en-US" sz="3600" dirty="0"/>
              <a:t>update </a:t>
            </a:r>
          </a:p>
          <a:p>
            <a:pPr marL="0" indent="0">
              <a:buNone/>
            </a:pPr>
            <a:r>
              <a:rPr lang="en-US" sz="2700" i="1" dirty="0">
                <a:solidFill>
                  <a:schemeClr val="bg2">
                    <a:lumMod val="50000"/>
                  </a:schemeClr>
                </a:solidFill>
              </a:rPr>
              <a:t>#install the apache2 webserver </a:t>
            </a:r>
          </a:p>
          <a:p>
            <a:pPr marL="0" indent="0">
              <a:buNone/>
            </a:pPr>
            <a:r>
              <a:rPr lang="en-US" sz="3600" dirty="0"/>
              <a:t>$ </a:t>
            </a:r>
            <a:r>
              <a:rPr lang="en-US" sz="3600" dirty="0" smtClean="0"/>
              <a:t>apt-get </a:t>
            </a:r>
            <a:r>
              <a:rPr lang="en-US" sz="3600" dirty="0"/>
              <a:t>install apache2 </a:t>
            </a:r>
          </a:p>
          <a:p>
            <a:pPr marL="0" indent="0">
              <a:buNone/>
            </a:pPr>
            <a:r>
              <a:rPr lang="en-US" sz="2700" i="1" dirty="0">
                <a:solidFill>
                  <a:schemeClr val="bg2">
                    <a:lumMod val="50000"/>
                  </a:schemeClr>
                </a:solidFill>
              </a:rPr>
              <a:t># start apache2 </a:t>
            </a:r>
          </a:p>
          <a:p>
            <a:pPr marL="0" indent="0">
              <a:buNone/>
            </a:pPr>
            <a:r>
              <a:rPr lang="en-US" sz="3600" dirty="0"/>
              <a:t>$ </a:t>
            </a:r>
            <a:r>
              <a:rPr lang="en-US" sz="3600" dirty="0" smtClean="0"/>
              <a:t>service </a:t>
            </a:r>
            <a:r>
              <a:rPr lang="en-US" sz="3600" dirty="0"/>
              <a:t>apache2 start </a:t>
            </a:r>
          </a:p>
          <a:p>
            <a:pPr marL="0" indent="0">
              <a:buNone/>
            </a:pPr>
            <a:r>
              <a:rPr lang="en-US" sz="2700" i="1" dirty="0">
                <a:solidFill>
                  <a:schemeClr val="bg2">
                    <a:lumMod val="50000"/>
                  </a:schemeClr>
                </a:solidFill>
              </a:rPr>
              <a:t>#move to the default html folder </a:t>
            </a:r>
          </a:p>
          <a:p>
            <a:pPr marL="0" indent="0">
              <a:buNone/>
            </a:pPr>
            <a:r>
              <a:rPr lang="en-US" sz="3600" dirty="0"/>
              <a:t>$ </a:t>
            </a:r>
            <a:r>
              <a:rPr lang="en-US" sz="3600" dirty="0" smtClean="0"/>
              <a:t>cd /</a:t>
            </a:r>
            <a:r>
              <a:rPr lang="en-US" sz="3600" dirty="0" err="1"/>
              <a:t>var</a:t>
            </a:r>
            <a:r>
              <a:rPr lang="en-US" sz="3600" dirty="0"/>
              <a:t>/www/html </a:t>
            </a:r>
          </a:p>
          <a:p>
            <a:pPr marL="0" indent="0">
              <a:buNone/>
            </a:pPr>
            <a:r>
              <a:rPr lang="en-US" sz="2700" i="1" dirty="0">
                <a:solidFill>
                  <a:schemeClr val="bg2">
                    <a:lumMod val="50000"/>
                  </a:schemeClr>
                </a:solidFill>
              </a:rPr>
              <a:t>#delete the existing html folder </a:t>
            </a:r>
          </a:p>
          <a:p>
            <a:pPr marL="0" indent="0">
              <a:buNone/>
            </a:pPr>
            <a:r>
              <a:rPr lang="en-US" sz="3600" dirty="0"/>
              <a:t>$ </a:t>
            </a:r>
            <a:r>
              <a:rPr lang="en-US" sz="3600" dirty="0" err="1" smtClean="0"/>
              <a:t>rm</a:t>
            </a:r>
            <a:r>
              <a:rPr lang="en-US" sz="3600" dirty="0" smtClean="0"/>
              <a:t> </a:t>
            </a:r>
            <a:r>
              <a:rPr lang="en-US" sz="3600" dirty="0"/>
              <a:t>index.html </a:t>
            </a:r>
          </a:p>
          <a:p>
            <a:pPr marL="0" indent="0">
              <a:buNone/>
            </a:pPr>
            <a:r>
              <a:rPr lang="en-US" sz="2700" i="1" dirty="0">
                <a:solidFill>
                  <a:schemeClr val="bg2">
                    <a:lumMod val="50000"/>
                  </a:schemeClr>
                </a:solidFill>
              </a:rPr>
              <a:t>#create a new index.html </a:t>
            </a:r>
          </a:p>
          <a:p>
            <a:pPr marL="0" indent="0">
              <a:buNone/>
            </a:pPr>
            <a:r>
              <a:rPr lang="en-US" sz="3600" dirty="0"/>
              <a:t>$ </a:t>
            </a:r>
            <a:r>
              <a:rPr lang="en-US" sz="3600" dirty="0" smtClean="0"/>
              <a:t>Echo </a:t>
            </a:r>
            <a:r>
              <a:rPr lang="en-US" sz="3600" dirty="0"/>
              <a:t>“ </a:t>
            </a:r>
            <a:r>
              <a:rPr lang="en-US" sz="3600" dirty="0" smtClean="0"/>
              <a:t>Welcome to my </a:t>
            </a:r>
            <a:r>
              <a:rPr lang="en-US" sz="3600" dirty="0"/>
              <a:t>W</a:t>
            </a:r>
            <a:r>
              <a:rPr lang="en-US" sz="3600" dirty="0" smtClean="0"/>
              <a:t>eb Application” </a:t>
            </a:r>
            <a:r>
              <a:rPr lang="en-US" sz="3600" dirty="0"/>
              <a:t>index.html </a:t>
            </a:r>
            <a:endParaRPr lang="en-US" sz="3600" dirty="0"/>
          </a:p>
        </p:txBody>
      </p:sp>
    </p:spTree>
    <p:extLst>
      <p:ext uri="{BB962C8B-B14F-4D97-AF65-F5344CB8AC3E}">
        <p14:creationId xmlns:p14="http://schemas.microsoft.com/office/powerpoint/2010/main" val="15563446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5: </a:t>
            </a:r>
            <a:r>
              <a:rPr lang="en-US" sz="2200" dirty="0" smtClean="0"/>
              <a:t>Test program by running following command</a:t>
            </a:r>
            <a:endParaRPr lang="en-US" sz="2200" b="1" dirty="0"/>
          </a:p>
        </p:txBody>
      </p:sp>
      <p:pic>
        <p:nvPicPr>
          <p:cNvPr id="5" name="Content Placeholder 4"/>
          <p:cNvPicPr>
            <a:picLocks noGrp="1" noChangeAspect="1"/>
          </p:cNvPicPr>
          <p:nvPr>
            <p:ph idx="1"/>
          </p:nvPr>
        </p:nvPicPr>
        <p:blipFill>
          <a:blip r:embed="rId2"/>
          <a:stretch>
            <a:fillRect/>
          </a:stretch>
        </p:blipFill>
        <p:spPr>
          <a:xfrm>
            <a:off x="2474420" y="1825625"/>
            <a:ext cx="7243160" cy="5032375"/>
          </a:xfrm>
          <a:prstGeom prst="rect">
            <a:avLst/>
          </a:prstGeom>
        </p:spPr>
      </p:pic>
    </p:spTree>
    <p:extLst>
      <p:ext uri="{BB962C8B-B14F-4D97-AF65-F5344CB8AC3E}">
        <p14:creationId xmlns:p14="http://schemas.microsoft.com/office/powerpoint/2010/main" val="16883221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a:t>Step </a:t>
            </a:r>
            <a:r>
              <a:rPr lang="en-US" sz="2200" b="1" dirty="0" smtClean="0"/>
              <a:t>6: </a:t>
            </a:r>
            <a:r>
              <a:rPr lang="en-US" sz="2200" dirty="0" smtClean="0"/>
              <a:t>Install </a:t>
            </a:r>
            <a:r>
              <a:rPr lang="en-US" sz="2200" b="1" dirty="0" smtClean="0"/>
              <a:t>crontab</a:t>
            </a:r>
            <a:r>
              <a:rPr lang="en-US" sz="2200" dirty="0" smtClean="0"/>
              <a:t> by using below command. These are commands for ‘</a:t>
            </a:r>
            <a:r>
              <a:rPr lang="en-US" sz="2200" b="1" dirty="0" smtClean="0"/>
              <a:t>fedora’</a:t>
            </a:r>
            <a:r>
              <a:rPr lang="en-US" sz="2200" dirty="0" smtClean="0"/>
              <a:t> version which is installed on EC2 instance </a:t>
            </a:r>
            <a:r>
              <a:rPr lang="en-US" sz="2200" dirty="0" smtClean="0"/>
              <a:t/>
            </a:r>
            <a:br>
              <a:rPr lang="en-US" sz="2200" dirty="0" smtClean="0"/>
            </a:br>
            <a:r>
              <a:rPr lang="en-US" sz="2000" dirty="0" smtClean="0"/>
              <a:t/>
            </a:r>
            <a:br>
              <a:rPr lang="en-US" sz="2000" dirty="0" smtClean="0"/>
            </a:br>
            <a:r>
              <a:rPr lang="en-US" sz="2000" b="1" dirty="0" smtClean="0"/>
              <a:t>Note</a:t>
            </a:r>
            <a:r>
              <a:rPr lang="en-US" sz="2000" dirty="0" smtClean="0"/>
              <a:t>: </a:t>
            </a:r>
            <a:r>
              <a:rPr lang="en-US" sz="2000" dirty="0"/>
              <a:t>T</a:t>
            </a:r>
            <a:r>
              <a:rPr lang="en-US" sz="2000" dirty="0" smtClean="0"/>
              <a:t>he </a:t>
            </a:r>
            <a:r>
              <a:rPr lang="en-US" sz="2000" dirty="0" smtClean="0"/>
              <a:t>command to check OS </a:t>
            </a:r>
            <a:r>
              <a:rPr lang="en-US" sz="2000" dirty="0"/>
              <a:t>version is </a:t>
            </a:r>
            <a:r>
              <a:rPr lang="en-US" sz="2000" dirty="0" smtClean="0"/>
              <a:t> </a:t>
            </a:r>
            <a:r>
              <a:rPr lang="en-US" sz="2000" b="1" dirty="0"/>
              <a:t>cat /etc/</a:t>
            </a:r>
            <a:r>
              <a:rPr lang="en-US" sz="2000" b="1" dirty="0" err="1"/>
              <a:t>os</a:t>
            </a:r>
            <a:r>
              <a:rPr lang="en-US" sz="2000" b="1" dirty="0"/>
              <a:t>-release </a:t>
            </a:r>
            <a:r>
              <a:rPr lang="en-US" sz="2200" dirty="0" smtClean="0"/>
              <a:t/>
            </a:r>
            <a:br>
              <a:rPr lang="en-US" sz="2200" dirty="0" smtClean="0"/>
            </a:br>
            <a:r>
              <a:rPr lang="en-US" sz="2200" dirty="0" smtClean="0"/>
              <a:t>	</a:t>
            </a:r>
            <a:br>
              <a:rPr lang="en-US" sz="2200" dirty="0" smtClean="0"/>
            </a:br>
            <a:r>
              <a:rPr lang="en-US" sz="2200" dirty="0" smtClean="0"/>
              <a:t>	</a:t>
            </a:r>
            <a:endParaRPr lang="en-US" sz="2200" b="1" dirty="0"/>
          </a:p>
        </p:txBody>
      </p:sp>
      <p:sp>
        <p:nvSpPr>
          <p:cNvPr id="7" name="Content Placeholder 6"/>
          <p:cNvSpPr>
            <a:spLocks noGrp="1"/>
          </p:cNvSpPr>
          <p:nvPr>
            <p:ph idx="1"/>
          </p:nvPr>
        </p:nvSpPr>
        <p:spPr>
          <a:xfrm>
            <a:off x="838200" y="1953812"/>
            <a:ext cx="10515600" cy="4351338"/>
          </a:xfrm>
          <a:ln>
            <a:solidFill>
              <a:schemeClr val="accent3">
                <a:lumMod val="75000"/>
              </a:schemeClr>
            </a:solidFill>
          </a:ln>
        </p:spPr>
        <p:txBody>
          <a:bodyPr>
            <a:normAutofit/>
          </a:bodyPr>
          <a:lstStyle/>
          <a:p>
            <a:pPr marL="0" indent="0">
              <a:buNone/>
            </a:pPr>
            <a:r>
              <a:rPr lang="en-US" sz="1500" dirty="0">
                <a:solidFill>
                  <a:schemeClr val="bg2">
                    <a:lumMod val="50000"/>
                  </a:schemeClr>
                </a:solidFill>
              </a:rPr>
              <a:t>#</a:t>
            </a:r>
            <a:r>
              <a:rPr lang="en-US" sz="1500" i="1" dirty="0">
                <a:solidFill>
                  <a:schemeClr val="bg1">
                    <a:lumMod val="50000"/>
                  </a:schemeClr>
                </a:solidFill>
              </a:rPr>
              <a:t>To determine if the package is already present or not</a:t>
            </a:r>
          </a:p>
          <a:p>
            <a:pPr marL="0" indent="0">
              <a:buNone/>
            </a:pPr>
            <a:r>
              <a:rPr lang="en-US" sz="2200" dirty="0" smtClean="0"/>
              <a:t>$ </a:t>
            </a:r>
            <a:r>
              <a:rPr lang="en-US" sz="2200" dirty="0"/>
              <a:t>rpm -q cronie  </a:t>
            </a:r>
            <a:endParaRPr lang="en-US" sz="2200" dirty="0" smtClean="0"/>
          </a:p>
          <a:p>
            <a:pPr marL="0" indent="0">
              <a:buNone/>
            </a:pPr>
            <a:r>
              <a:rPr lang="en-US" sz="1500" dirty="0" smtClean="0">
                <a:solidFill>
                  <a:schemeClr val="bg2">
                    <a:lumMod val="50000"/>
                  </a:schemeClr>
                </a:solidFill>
              </a:rPr>
              <a:t>#</a:t>
            </a:r>
            <a:r>
              <a:rPr lang="en-US" sz="1500" i="1" dirty="0" smtClean="0">
                <a:solidFill>
                  <a:schemeClr val="bg1">
                    <a:lumMod val="50000"/>
                  </a:schemeClr>
                </a:solidFill>
              </a:rPr>
              <a:t>To </a:t>
            </a:r>
            <a:r>
              <a:rPr lang="en-US" sz="1500" i="1" dirty="0">
                <a:solidFill>
                  <a:schemeClr val="bg1">
                    <a:lumMod val="50000"/>
                  </a:schemeClr>
                </a:solidFill>
              </a:rPr>
              <a:t>install crontab</a:t>
            </a:r>
          </a:p>
          <a:p>
            <a:pPr marL="0" indent="0">
              <a:buNone/>
            </a:pPr>
            <a:r>
              <a:rPr lang="en-US" sz="2200" dirty="0" smtClean="0"/>
              <a:t>$ </a:t>
            </a:r>
            <a:r>
              <a:rPr lang="en-US" sz="2200" dirty="0"/>
              <a:t>sudo dnf install cronie  </a:t>
            </a:r>
            <a:endParaRPr lang="en-US" sz="2200" dirty="0" smtClean="0"/>
          </a:p>
          <a:p>
            <a:pPr marL="0" indent="0">
              <a:buNone/>
            </a:pPr>
            <a:r>
              <a:rPr lang="en-US" sz="1500" dirty="0" smtClean="0">
                <a:solidFill>
                  <a:schemeClr val="bg2">
                    <a:lumMod val="50000"/>
                  </a:schemeClr>
                </a:solidFill>
              </a:rPr>
              <a:t>#</a:t>
            </a:r>
            <a:r>
              <a:rPr lang="en-US" sz="1500" i="1" dirty="0" smtClean="0">
                <a:solidFill>
                  <a:schemeClr val="bg1">
                    <a:lumMod val="50000"/>
                  </a:schemeClr>
                </a:solidFill>
              </a:rPr>
              <a:t>Check </a:t>
            </a:r>
            <a:r>
              <a:rPr lang="en-US" sz="1500" i="1" dirty="0">
                <a:solidFill>
                  <a:schemeClr val="bg1">
                    <a:lumMod val="50000"/>
                  </a:schemeClr>
                </a:solidFill>
              </a:rPr>
              <a:t>status of cron service if it is active or not</a:t>
            </a:r>
          </a:p>
          <a:p>
            <a:pPr marL="0" indent="0">
              <a:buNone/>
            </a:pPr>
            <a:r>
              <a:rPr lang="en-US" sz="2200" dirty="0" smtClean="0"/>
              <a:t>$ </a:t>
            </a:r>
            <a:r>
              <a:rPr lang="en-US" sz="2200" dirty="0"/>
              <a:t>systemctl status crond.service </a:t>
            </a:r>
            <a:endParaRPr lang="en-US" sz="2200" dirty="0" smtClean="0"/>
          </a:p>
          <a:p>
            <a:pPr marL="0" indent="0">
              <a:buNone/>
            </a:pPr>
            <a:r>
              <a:rPr lang="en-US" sz="1500" i="1" dirty="0">
                <a:solidFill>
                  <a:schemeClr val="bg1">
                    <a:lumMod val="50000"/>
                  </a:schemeClr>
                </a:solidFill>
              </a:rPr>
              <a:t>#</a:t>
            </a:r>
            <a:r>
              <a:rPr lang="en-US" sz="1500" i="1" dirty="0">
                <a:solidFill>
                  <a:schemeClr val="bg1">
                    <a:lumMod val="50000"/>
                  </a:schemeClr>
                </a:solidFill>
              </a:rPr>
              <a:t>Start </a:t>
            </a:r>
            <a:r>
              <a:rPr lang="en-US" sz="1500" i="1" dirty="0">
                <a:solidFill>
                  <a:schemeClr val="bg1">
                    <a:lumMod val="50000"/>
                  </a:schemeClr>
                </a:solidFill>
              </a:rPr>
              <a:t>cron service</a:t>
            </a:r>
            <a:r>
              <a:rPr lang="en-US" sz="1500" i="1" dirty="0">
                <a:solidFill>
                  <a:schemeClr val="bg1">
                    <a:lumMod val="50000"/>
                  </a:schemeClr>
                </a:solidFill>
              </a:rPr>
              <a:t> </a:t>
            </a:r>
          </a:p>
          <a:p>
            <a:pPr marL="0" indent="0">
              <a:buNone/>
            </a:pPr>
            <a:r>
              <a:rPr lang="en-US" sz="2200" dirty="0" smtClean="0"/>
              <a:t>$ </a:t>
            </a:r>
            <a:r>
              <a:rPr lang="en-US" sz="2200" dirty="0"/>
              <a:t>sudo systemctl start </a:t>
            </a:r>
            <a:r>
              <a:rPr lang="en-US" sz="2200" dirty="0" smtClean="0"/>
              <a:t>crond.service</a:t>
            </a:r>
            <a:endParaRPr lang="en-US" sz="2200" i="1" dirty="0">
              <a:solidFill>
                <a:schemeClr val="bg1">
                  <a:lumMod val="50000"/>
                </a:schemeClr>
              </a:solidFill>
            </a:endParaRPr>
          </a:p>
        </p:txBody>
      </p:sp>
    </p:spTree>
    <p:extLst>
      <p:ext uri="{BB962C8B-B14F-4D97-AF65-F5344CB8AC3E}">
        <p14:creationId xmlns:p14="http://schemas.microsoft.com/office/powerpoint/2010/main" val="28999422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t>Step </a:t>
            </a:r>
            <a:r>
              <a:rPr lang="en-US" sz="2400" b="1" dirty="0"/>
              <a:t>6</a:t>
            </a:r>
            <a:r>
              <a:rPr lang="en-US" sz="2400" b="1" dirty="0" smtClean="0"/>
              <a:t>: </a:t>
            </a:r>
            <a:r>
              <a:rPr lang="en-US" sz="2400" dirty="0" smtClean="0"/>
              <a:t>Enter </a:t>
            </a:r>
            <a:r>
              <a:rPr lang="en-US" sz="2400" b="1" dirty="0" err="1" smtClean="0"/>
              <a:t>contab</a:t>
            </a:r>
            <a:r>
              <a:rPr lang="en-US" sz="2400" b="1" dirty="0" smtClean="0"/>
              <a:t> –e </a:t>
            </a:r>
            <a:r>
              <a:rPr lang="en-US" sz="2400" dirty="0" smtClean="0"/>
              <a:t>command and add </a:t>
            </a:r>
            <a:r>
              <a:rPr lang="en-US" sz="2400" dirty="0"/>
              <a:t>below </a:t>
            </a:r>
            <a:r>
              <a:rPr lang="en-US" sz="2400" dirty="0" smtClean="0"/>
              <a:t>entry in the file</a:t>
            </a:r>
            <a:r>
              <a:rPr lang="en-US" dirty="0"/>
              <a:t/>
            </a:r>
            <a:br>
              <a:rPr lang="en-US" dirty="0"/>
            </a:br>
            <a:r>
              <a:rPr lang="en-US" dirty="0"/>
              <a:t>	</a:t>
            </a:r>
            <a:r>
              <a:rPr lang="en-US" sz="1800" b="1" dirty="0"/>
              <a:t>* * * * * python /home/ec2-user/postCustomMetric.py</a:t>
            </a:r>
            <a:endParaRPr lang="en-US" sz="1800" dirty="0"/>
          </a:p>
        </p:txBody>
      </p:sp>
      <p:pic>
        <p:nvPicPr>
          <p:cNvPr id="4" name="Content Placeholder 4"/>
          <p:cNvPicPr>
            <a:picLocks noGrp="1" noChangeAspect="1"/>
          </p:cNvPicPr>
          <p:nvPr>
            <p:ph idx="1"/>
          </p:nvPr>
        </p:nvPicPr>
        <p:blipFill>
          <a:blip r:embed="rId2"/>
          <a:stretch>
            <a:fillRect/>
          </a:stretch>
        </p:blipFill>
        <p:spPr>
          <a:xfrm>
            <a:off x="2474420" y="1825625"/>
            <a:ext cx="7243160" cy="5032375"/>
          </a:xfrm>
          <a:prstGeom prst="rect">
            <a:avLst/>
          </a:prstGeom>
        </p:spPr>
      </p:pic>
    </p:spTree>
    <p:extLst>
      <p:ext uri="{BB962C8B-B14F-4D97-AF65-F5344CB8AC3E}">
        <p14:creationId xmlns:p14="http://schemas.microsoft.com/office/powerpoint/2010/main" val="30493467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a:t>
            </a:r>
            <a:r>
              <a:rPr lang="en-US" sz="2200" b="1" dirty="0"/>
              <a:t>7</a:t>
            </a:r>
            <a:r>
              <a:rPr lang="en-US" sz="2200" b="1" dirty="0" smtClean="0"/>
              <a:t>: </a:t>
            </a:r>
            <a:r>
              <a:rPr lang="en-US" sz="2200" dirty="0" smtClean="0"/>
              <a:t>Go to </a:t>
            </a:r>
            <a:r>
              <a:rPr lang="en-US" sz="2200" b="1" dirty="0" smtClean="0"/>
              <a:t>CloudWatch</a:t>
            </a:r>
            <a:r>
              <a:rPr lang="en-US" sz="2200" dirty="0" smtClean="0"/>
              <a:t> service and check </a:t>
            </a:r>
            <a:r>
              <a:rPr lang="en-US" sz="2200" b="1" dirty="0" smtClean="0"/>
              <a:t>All Metrics </a:t>
            </a:r>
            <a:r>
              <a:rPr lang="en-US" sz="2200" dirty="0" smtClean="0"/>
              <a:t>from the left menu. You will find the custom metric </a:t>
            </a:r>
            <a:r>
              <a:rPr lang="en-US" sz="2200" dirty="0"/>
              <a:t>n</a:t>
            </a:r>
            <a:r>
              <a:rPr lang="en-US" sz="2200" dirty="0" smtClean="0"/>
              <a:t>amespace </a:t>
            </a:r>
            <a:r>
              <a:rPr lang="en-US" sz="2200" b="1" dirty="0" err="1" smtClean="0"/>
              <a:t>MyProject</a:t>
            </a:r>
            <a:r>
              <a:rPr lang="en-US" sz="2200" b="1" dirty="0" err="1" smtClean="0"/>
              <a:t>CustomMertics</a:t>
            </a:r>
            <a:r>
              <a:rPr lang="en-US" sz="2200" b="1" dirty="0" smtClean="0"/>
              <a:t> </a:t>
            </a:r>
            <a:r>
              <a:rPr lang="en-US" sz="2200" dirty="0" smtClean="0"/>
              <a:t>under </a:t>
            </a:r>
            <a:r>
              <a:rPr lang="en-US" sz="2200" b="1" dirty="0" smtClean="0"/>
              <a:t>Custom </a:t>
            </a:r>
            <a:r>
              <a:rPr lang="en-US" sz="2200" b="1" dirty="0" smtClean="0"/>
              <a:t>n</a:t>
            </a:r>
            <a:r>
              <a:rPr lang="en-US" sz="2200" b="1" dirty="0" smtClean="0"/>
              <a:t>amespaces. </a:t>
            </a:r>
            <a:br>
              <a:rPr lang="en-US" sz="2200" b="1" dirty="0" smtClean="0"/>
            </a:br>
            <a:r>
              <a:rPr lang="en-US" sz="2200" dirty="0" smtClean="0"/>
              <a:t>Click </a:t>
            </a:r>
            <a:r>
              <a:rPr lang="en-US" sz="2200" dirty="0"/>
              <a:t>on </a:t>
            </a:r>
            <a:r>
              <a:rPr lang="en-US" sz="2200" b="1" dirty="0" err="1"/>
              <a:t>MyProjectCustomMertics</a:t>
            </a:r>
            <a:r>
              <a:rPr lang="en-US" sz="2200" b="1" dirty="0"/>
              <a:t> </a:t>
            </a:r>
            <a:endParaRPr lang="en-US" sz="2200" b="1"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31605164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a:t>8</a:t>
            </a:r>
            <a:r>
              <a:rPr lang="en-US" sz="2200" b="1" dirty="0" smtClean="0"/>
              <a:t>: </a:t>
            </a:r>
            <a:r>
              <a:rPr lang="en-US" sz="2200" dirty="0" smtClean="0"/>
              <a:t>Click on </a:t>
            </a:r>
            <a:r>
              <a:rPr lang="en-US" sz="2200" dirty="0" err="1"/>
              <a:t>d</a:t>
            </a:r>
            <a:r>
              <a:rPr lang="en-US" sz="2200" dirty="0" err="1" smtClean="0"/>
              <a:t>imention</a:t>
            </a:r>
            <a:r>
              <a:rPr lang="en-US" sz="2200" dirty="0" smtClean="0"/>
              <a:t> </a:t>
            </a:r>
            <a:r>
              <a:rPr lang="en-US" sz="2200" b="1" dirty="0" smtClean="0"/>
              <a:t>Instance Name </a:t>
            </a:r>
            <a:r>
              <a:rPr lang="en-US" sz="2200" dirty="0" smtClean="0"/>
              <a:t>as shown below</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17419789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9: IP address </a:t>
            </a:r>
            <a:r>
              <a:rPr lang="en-US" sz="2200" dirty="0" smtClean="0"/>
              <a:t>of instance will be shown as per the python program we scheduled </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11086910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a:t>Step </a:t>
            </a:r>
            <a:r>
              <a:rPr lang="en-US" sz="2200" b="1" dirty="0" smtClean="0"/>
              <a:t>10: </a:t>
            </a:r>
            <a:r>
              <a:rPr lang="en-US" sz="2200" dirty="0" smtClean="0"/>
              <a:t>Click on </a:t>
            </a:r>
            <a:r>
              <a:rPr lang="en-US" sz="2200" b="1" dirty="0" smtClean="0"/>
              <a:t>Graphed metrics </a:t>
            </a:r>
            <a:r>
              <a:rPr lang="en-US" sz="2200" dirty="0" smtClean="0"/>
              <a:t>tab as shown below and select on Label </a:t>
            </a:r>
            <a:r>
              <a:rPr lang="en-US" sz="2200" b="1" dirty="0" err="1" smtClean="0"/>
              <a:t>NoOfUsersLoggedIn</a:t>
            </a:r>
            <a:r>
              <a:rPr lang="en-US" sz="2200" dirty="0" smtClean="0"/>
              <a:t> (the data we published using python program) for the EC2 instance. </a:t>
            </a:r>
            <a:br>
              <a:rPr lang="en-US" sz="2200" dirty="0" smtClean="0"/>
            </a:br>
            <a:r>
              <a:rPr lang="en-US" sz="2200" dirty="0" smtClean="0"/>
              <a:t>Below screenshot shows data for </a:t>
            </a:r>
            <a:r>
              <a:rPr lang="en-US" sz="2200" b="1" dirty="0" smtClean="0"/>
              <a:t>3h duration (</a:t>
            </a:r>
            <a:r>
              <a:rPr lang="en-US" sz="2200" dirty="0" smtClean="0"/>
              <a:t>selected on top), </a:t>
            </a:r>
            <a:r>
              <a:rPr lang="en-US" sz="2200" b="1" dirty="0" smtClean="0"/>
              <a:t>1 minute </a:t>
            </a:r>
            <a:r>
              <a:rPr lang="en-US" sz="2200" b="1" dirty="0"/>
              <a:t>period</a:t>
            </a:r>
            <a:r>
              <a:rPr lang="en-US" sz="2200" dirty="0"/>
              <a:t> </a:t>
            </a:r>
            <a:r>
              <a:rPr lang="en-US" sz="2200" dirty="0" smtClean="0"/>
              <a:t>and on </a:t>
            </a:r>
            <a:r>
              <a:rPr lang="en-US" sz="2200" b="1" dirty="0" smtClean="0"/>
              <a:t>Average</a:t>
            </a:r>
            <a:r>
              <a:rPr lang="en-US" sz="2200" dirty="0" smtClean="0"/>
              <a:t> </a:t>
            </a:r>
            <a:r>
              <a:rPr lang="en-US" sz="2200" b="1" dirty="0" smtClean="0"/>
              <a:t>statistic</a:t>
            </a:r>
            <a:r>
              <a:rPr lang="en-US" sz="2200" dirty="0" smtClean="0"/>
              <a:t/>
            </a:r>
            <a:br>
              <a:rPr lang="en-US" sz="2200" dirty="0" smtClean="0"/>
            </a:br>
            <a:endParaRPr lang="en-US" sz="2200" dirty="0"/>
          </a:p>
        </p:txBody>
      </p:sp>
      <p:pic>
        <p:nvPicPr>
          <p:cNvPr id="6" name="Content Placeholder 5"/>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33521019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5400" dirty="0"/>
              <a:t>Create an Image of the </a:t>
            </a:r>
            <a:r>
              <a:rPr lang="en-US" sz="5400" dirty="0" smtClean="0"/>
              <a:t>EC2 instance (AMI</a:t>
            </a:r>
            <a:r>
              <a:rPr lang="en-US" sz="5400" dirty="0"/>
              <a:t>) </a:t>
            </a:r>
          </a:p>
          <a:p>
            <a:pPr marL="0" indent="0">
              <a:buNone/>
            </a:pPr>
            <a:endParaRPr lang="en-US" sz="5500" dirty="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1889806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 </a:t>
            </a:r>
            <a:r>
              <a:rPr lang="en-US" sz="2200" dirty="0" smtClean="0"/>
              <a:t>To create an image first go to </a:t>
            </a:r>
            <a:r>
              <a:rPr lang="en-US" sz="2200" b="1" dirty="0" smtClean="0"/>
              <a:t>EC2 &gt; instances</a:t>
            </a:r>
            <a:r>
              <a:rPr lang="en-US" sz="2200" dirty="0" smtClean="0"/>
              <a:t>. </a:t>
            </a:r>
            <a:br>
              <a:rPr lang="en-US" sz="2200" dirty="0" smtClean="0"/>
            </a:br>
            <a:r>
              <a:rPr lang="en-US" sz="2200" dirty="0" smtClean="0"/>
              <a:t>Click on </a:t>
            </a:r>
            <a:r>
              <a:rPr lang="en-US" sz="2200" b="1" dirty="0" smtClean="0"/>
              <a:t>Actions &gt; Image and templates &gt; create image</a:t>
            </a:r>
            <a:endParaRPr lang="en-US" sz="2200" b="1" dirty="0"/>
          </a:p>
        </p:txBody>
      </p:sp>
      <p:pic>
        <p:nvPicPr>
          <p:cNvPr id="7" name="Content Placeholder 6"/>
          <p:cNvPicPr>
            <a:picLocks noGrp="1" noChangeAspect="1"/>
          </p:cNvPicPr>
          <p:nvPr>
            <p:ph idx="1"/>
          </p:nvPr>
        </p:nvPicPr>
        <p:blipFill>
          <a:blip r:embed="rId2"/>
          <a:stretch>
            <a:fillRect/>
          </a:stretch>
        </p:blipFill>
        <p:spPr>
          <a:xfrm>
            <a:off x="838200" y="2578563"/>
            <a:ext cx="10515600" cy="2845462"/>
          </a:xfrm>
          <a:prstGeom prst="rect">
            <a:avLst/>
          </a:prstGeom>
        </p:spPr>
      </p:pic>
    </p:spTree>
    <p:extLst>
      <p:ext uri="{BB962C8B-B14F-4D97-AF65-F5344CB8AC3E}">
        <p14:creationId xmlns:p14="http://schemas.microsoft.com/office/powerpoint/2010/main" val="25421058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5400" dirty="0"/>
              <a:t>Create IAM Role for the EC2 instance to publish data in CloudWatch</a:t>
            </a:r>
          </a:p>
          <a:p>
            <a:pPr marL="0" indent="0">
              <a:buNone/>
            </a:pPr>
            <a:endParaRPr lang="en-US" sz="5500" dirty="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29754855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2: </a:t>
            </a:r>
            <a:r>
              <a:rPr lang="en-US" sz="2200" dirty="0" smtClean="0"/>
              <a:t>Give Image name e.g. </a:t>
            </a:r>
            <a:r>
              <a:rPr lang="en-US" sz="2200" b="1" dirty="0" err="1" smtClean="0"/>
              <a:t>MyProjectInstanceImage</a:t>
            </a:r>
            <a:r>
              <a:rPr lang="en-US" sz="2200" b="1" dirty="0" smtClean="0"/>
              <a:t>, Description</a:t>
            </a:r>
            <a:r>
              <a:rPr lang="en-US" sz="2200" dirty="0" smtClean="0"/>
              <a:t>, keep other default settings and click on </a:t>
            </a:r>
            <a:r>
              <a:rPr lang="en-US" sz="2200" b="1" dirty="0" smtClean="0"/>
              <a:t>Create Image</a:t>
            </a:r>
            <a:endParaRPr lang="en-US" sz="2200" dirty="0"/>
          </a:p>
        </p:txBody>
      </p:sp>
      <p:pic>
        <p:nvPicPr>
          <p:cNvPr id="7" name="Content Placeholder 6"/>
          <p:cNvPicPr>
            <a:picLocks noGrp="1" noChangeAspect="1"/>
          </p:cNvPicPr>
          <p:nvPr>
            <p:ph idx="1"/>
          </p:nvPr>
        </p:nvPicPr>
        <p:blipFill>
          <a:blip r:embed="rId2"/>
          <a:stretch>
            <a:fillRect/>
          </a:stretch>
        </p:blipFill>
        <p:spPr>
          <a:xfrm>
            <a:off x="1450731" y="1825625"/>
            <a:ext cx="9290538" cy="5032375"/>
          </a:xfrm>
          <a:prstGeom prst="rect">
            <a:avLst/>
          </a:prstGeom>
        </p:spPr>
      </p:pic>
    </p:spTree>
    <p:extLst>
      <p:ext uri="{BB962C8B-B14F-4D97-AF65-F5344CB8AC3E}">
        <p14:creationId xmlns:p14="http://schemas.microsoft.com/office/powerpoint/2010/main" val="418836981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3: </a:t>
            </a:r>
            <a:r>
              <a:rPr lang="en-US" sz="2200" dirty="0" smtClean="0"/>
              <a:t>Click on </a:t>
            </a:r>
            <a:r>
              <a:rPr lang="en-US" sz="2200" b="1" dirty="0" smtClean="0"/>
              <a:t>Images &gt; AMI </a:t>
            </a:r>
            <a:r>
              <a:rPr lang="en-US" sz="2200" dirty="0" smtClean="0"/>
              <a:t>on the left menu under </a:t>
            </a:r>
            <a:r>
              <a:rPr lang="en-US" sz="2200" b="1" dirty="0" smtClean="0"/>
              <a:t>EC2, </a:t>
            </a:r>
            <a:r>
              <a:rPr lang="en-US" sz="2200" dirty="0" smtClean="0"/>
              <a:t>select the image created from the list on the right hand side, you can see the image details below</a:t>
            </a:r>
            <a:endParaRPr lang="en-US" sz="2200" dirty="0"/>
          </a:p>
        </p:txBody>
      </p:sp>
      <p:pic>
        <p:nvPicPr>
          <p:cNvPr id="6" name="Content Placeholder 5"/>
          <p:cNvPicPr>
            <a:picLocks noGrp="1" noChangeAspect="1"/>
          </p:cNvPicPr>
          <p:nvPr>
            <p:ph idx="1"/>
          </p:nvPr>
        </p:nvPicPr>
        <p:blipFill>
          <a:blip r:embed="rId2"/>
          <a:stretch>
            <a:fillRect/>
          </a:stretch>
        </p:blipFill>
        <p:spPr>
          <a:xfrm>
            <a:off x="1765754" y="1825625"/>
            <a:ext cx="8660492" cy="5032375"/>
          </a:xfrm>
          <a:prstGeom prst="rect">
            <a:avLst/>
          </a:prstGeom>
        </p:spPr>
      </p:pic>
    </p:spTree>
    <p:extLst>
      <p:ext uri="{BB962C8B-B14F-4D97-AF65-F5344CB8AC3E}">
        <p14:creationId xmlns:p14="http://schemas.microsoft.com/office/powerpoint/2010/main" val="2296059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5400" dirty="0"/>
              <a:t>Create </a:t>
            </a:r>
            <a:r>
              <a:rPr lang="en-US" sz="5400" dirty="0" smtClean="0"/>
              <a:t>Launch Template</a:t>
            </a:r>
            <a:endParaRPr lang="en-US" sz="5400" dirty="0"/>
          </a:p>
          <a:p>
            <a:pPr marL="0" indent="0">
              <a:buNone/>
            </a:pPr>
            <a:endParaRPr lang="en-US" sz="5500" dirty="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26040316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 </a:t>
            </a:r>
            <a:r>
              <a:rPr lang="en-US" sz="2200" dirty="0" smtClean="0"/>
              <a:t>Go to </a:t>
            </a:r>
            <a:r>
              <a:rPr lang="en-US" sz="2200" b="1" dirty="0" smtClean="0"/>
              <a:t>EC2</a:t>
            </a:r>
            <a:r>
              <a:rPr lang="en-US" sz="2200" dirty="0" smtClean="0"/>
              <a:t> service and then </a:t>
            </a:r>
            <a:r>
              <a:rPr lang="en-US" sz="2200" b="1" dirty="0" smtClean="0"/>
              <a:t>Launch Template </a:t>
            </a:r>
            <a:r>
              <a:rPr lang="en-US" sz="2200" dirty="0" smtClean="0"/>
              <a:t>from left menu.</a:t>
            </a:r>
            <a:br>
              <a:rPr lang="en-US" sz="2200" dirty="0" smtClean="0"/>
            </a:br>
            <a:r>
              <a:rPr lang="en-US" sz="2200" dirty="0" smtClean="0"/>
              <a:t>Click on </a:t>
            </a:r>
            <a:r>
              <a:rPr lang="en-US" sz="2200" b="1" dirty="0" smtClean="0"/>
              <a:t>Create Launch Template </a:t>
            </a:r>
            <a:r>
              <a:rPr lang="en-US" sz="2200" dirty="0" smtClean="0"/>
              <a:t>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765754" y="1825625"/>
            <a:ext cx="8660492" cy="5032375"/>
          </a:xfrm>
          <a:prstGeom prst="rect">
            <a:avLst/>
          </a:prstGeom>
        </p:spPr>
      </p:pic>
    </p:spTree>
    <p:extLst>
      <p:ext uri="{BB962C8B-B14F-4D97-AF65-F5344CB8AC3E}">
        <p14:creationId xmlns:p14="http://schemas.microsoft.com/office/powerpoint/2010/main" val="22434066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2: </a:t>
            </a:r>
            <a:r>
              <a:rPr lang="en-US" sz="2200" dirty="0" smtClean="0"/>
              <a:t>Give </a:t>
            </a:r>
            <a:r>
              <a:rPr lang="en-US" sz="2200" dirty="0"/>
              <a:t>template name e.g. </a:t>
            </a:r>
            <a:r>
              <a:rPr lang="en-US" sz="2200" b="1" dirty="0" err="1" smtClean="0"/>
              <a:t>MyProjectLaunchTemplate</a:t>
            </a:r>
            <a:r>
              <a:rPr lang="en-US" sz="2200" b="1" dirty="0" smtClean="0"/>
              <a:t> </a:t>
            </a:r>
            <a:r>
              <a:rPr lang="en-US" sz="2200" dirty="0" smtClean="0"/>
              <a:t>and</a:t>
            </a:r>
            <a:r>
              <a:rPr lang="en-US" sz="2200" b="1" dirty="0" smtClean="0"/>
              <a:t> Template version description </a:t>
            </a:r>
            <a:r>
              <a:rPr lang="en-US" sz="2200" dirty="0" smtClean="0"/>
              <a:t>as</a:t>
            </a:r>
            <a:r>
              <a:rPr lang="en-US" sz="2200" b="1" dirty="0" smtClean="0"/>
              <a:t> </a:t>
            </a:r>
            <a:r>
              <a:rPr lang="en-US" sz="2200" b="1" dirty="0" smtClean="0"/>
              <a:t>1 (first version)</a:t>
            </a:r>
            <a:endParaRPr lang="en-US" sz="2200" b="1" dirty="0"/>
          </a:p>
        </p:txBody>
      </p:sp>
      <p:pic>
        <p:nvPicPr>
          <p:cNvPr id="5" name="Content Placeholder 4"/>
          <p:cNvPicPr>
            <a:picLocks noGrp="1" noChangeAspect="1"/>
          </p:cNvPicPr>
          <p:nvPr>
            <p:ph idx="1"/>
          </p:nvPr>
        </p:nvPicPr>
        <p:blipFill>
          <a:blip r:embed="rId2"/>
          <a:stretch>
            <a:fillRect/>
          </a:stretch>
        </p:blipFill>
        <p:spPr>
          <a:xfrm>
            <a:off x="1765754" y="1825625"/>
            <a:ext cx="8660492" cy="5032375"/>
          </a:xfrm>
          <a:prstGeom prst="rect">
            <a:avLst/>
          </a:prstGeom>
        </p:spPr>
      </p:pic>
    </p:spTree>
    <p:extLst>
      <p:ext uri="{BB962C8B-B14F-4D97-AF65-F5344CB8AC3E}">
        <p14:creationId xmlns:p14="http://schemas.microsoft.com/office/powerpoint/2010/main" val="25369398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3</a:t>
            </a:r>
            <a:r>
              <a:rPr lang="en-US" sz="2200" b="1" dirty="0" smtClean="0"/>
              <a:t>: </a:t>
            </a:r>
            <a:r>
              <a:rPr lang="en-US" sz="2200" dirty="0" smtClean="0"/>
              <a:t>Go to </a:t>
            </a:r>
            <a:r>
              <a:rPr lang="en-US" sz="2200" b="1" dirty="0" smtClean="0"/>
              <a:t>My AMI </a:t>
            </a:r>
            <a:r>
              <a:rPr lang="en-US" sz="2200" dirty="0" smtClean="0"/>
              <a:t>tab, select </a:t>
            </a:r>
            <a:r>
              <a:rPr lang="en-US" sz="2200" b="1" dirty="0" smtClean="0"/>
              <a:t>Owned by me </a:t>
            </a:r>
            <a:r>
              <a:rPr lang="en-US" sz="2200" dirty="0" smtClean="0"/>
              <a:t>option and the AMI created before e.g. ‘</a:t>
            </a:r>
            <a:r>
              <a:rPr lang="en-US" sz="2200" b="1" dirty="0" err="1" smtClean="0"/>
              <a:t>MyProjectInstanceImage</a:t>
            </a:r>
            <a:r>
              <a:rPr lang="en-US" sz="2200" b="1" dirty="0" smtClean="0"/>
              <a:t>’</a:t>
            </a:r>
            <a:endParaRPr lang="en-US" sz="2200" b="1" dirty="0"/>
          </a:p>
        </p:txBody>
      </p:sp>
      <p:pic>
        <p:nvPicPr>
          <p:cNvPr id="5" name="Content Placeholder 4"/>
          <p:cNvPicPr>
            <a:picLocks noGrp="1" noChangeAspect="1"/>
          </p:cNvPicPr>
          <p:nvPr>
            <p:ph idx="1"/>
          </p:nvPr>
        </p:nvPicPr>
        <p:blipFill>
          <a:blip r:embed="rId2"/>
          <a:stretch>
            <a:fillRect/>
          </a:stretch>
        </p:blipFill>
        <p:spPr>
          <a:xfrm>
            <a:off x="1765754" y="1825625"/>
            <a:ext cx="8660492" cy="5032375"/>
          </a:xfrm>
          <a:prstGeom prst="rect">
            <a:avLst/>
          </a:prstGeom>
        </p:spPr>
      </p:pic>
    </p:spTree>
    <p:extLst>
      <p:ext uri="{BB962C8B-B14F-4D97-AF65-F5344CB8AC3E}">
        <p14:creationId xmlns:p14="http://schemas.microsoft.com/office/powerpoint/2010/main" val="32340397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4</a:t>
            </a:r>
            <a:r>
              <a:rPr lang="en-US" sz="2200" b="1" dirty="0" smtClean="0"/>
              <a:t>: </a:t>
            </a:r>
            <a:r>
              <a:rPr lang="en-US" sz="2200" dirty="0" smtClean="0"/>
              <a:t>Select instance type as</a:t>
            </a:r>
            <a:r>
              <a:rPr lang="en-US" sz="2200" b="1" dirty="0" smtClean="0"/>
              <a:t> t2.micro </a:t>
            </a:r>
            <a:r>
              <a:rPr lang="en-US" sz="2200" dirty="0" smtClean="0"/>
              <a:t> and the provide key pair created before </a:t>
            </a:r>
            <a:r>
              <a:rPr lang="en-US" sz="2200" b="1" dirty="0" smtClean="0"/>
              <a:t>MyProjectKeyPair</a:t>
            </a:r>
            <a:endParaRPr lang="en-US" sz="2200" b="1" dirty="0"/>
          </a:p>
        </p:txBody>
      </p:sp>
      <p:pic>
        <p:nvPicPr>
          <p:cNvPr id="5" name="Content Placeholder 4"/>
          <p:cNvPicPr>
            <a:picLocks noGrp="1" noChangeAspect="1"/>
          </p:cNvPicPr>
          <p:nvPr>
            <p:ph idx="1"/>
          </p:nvPr>
        </p:nvPicPr>
        <p:blipFill>
          <a:blip r:embed="rId2"/>
          <a:stretch>
            <a:fillRect/>
          </a:stretch>
        </p:blipFill>
        <p:spPr>
          <a:xfrm>
            <a:off x="1765754" y="1825625"/>
            <a:ext cx="8660492" cy="5032375"/>
          </a:xfrm>
          <a:prstGeom prst="rect">
            <a:avLst/>
          </a:prstGeom>
        </p:spPr>
      </p:pic>
    </p:spTree>
    <p:extLst>
      <p:ext uri="{BB962C8B-B14F-4D97-AF65-F5344CB8AC3E}">
        <p14:creationId xmlns:p14="http://schemas.microsoft.com/office/powerpoint/2010/main" val="210129070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5: </a:t>
            </a:r>
            <a:r>
              <a:rPr lang="en-US" sz="2200" dirty="0" smtClean="0"/>
              <a:t>Select existing security group which will allow </a:t>
            </a:r>
            <a:r>
              <a:rPr lang="en-US" sz="2200" b="1" dirty="0" smtClean="0"/>
              <a:t>HTTP/80</a:t>
            </a:r>
            <a:r>
              <a:rPr lang="en-US" sz="2200" dirty="0" smtClean="0"/>
              <a:t> and </a:t>
            </a:r>
            <a:r>
              <a:rPr lang="en-US" sz="2200" b="1" dirty="0" smtClean="0"/>
              <a:t>SSH/22</a:t>
            </a:r>
            <a:r>
              <a:rPr lang="en-US" sz="2200" dirty="0" smtClean="0"/>
              <a:t> traffic inbound. If not exists, create a new one. Select </a:t>
            </a:r>
            <a:r>
              <a:rPr lang="en-US" sz="2200" b="1" dirty="0" smtClean="0"/>
              <a:t>default VPC </a:t>
            </a:r>
            <a:r>
              <a:rPr lang="en-US" sz="2200" dirty="0" smtClean="0"/>
              <a:t>and click on </a:t>
            </a:r>
            <a:r>
              <a:rPr lang="en-US" sz="2200" b="1" dirty="0" smtClean="0"/>
              <a:t>Create launch template </a:t>
            </a:r>
            <a:r>
              <a:rPr lang="en-US" sz="2200" dirty="0" smtClean="0"/>
              <a:t>button</a:t>
            </a:r>
            <a:endParaRPr lang="en-US" sz="2200" b="1" dirty="0"/>
          </a:p>
        </p:txBody>
      </p:sp>
      <p:pic>
        <p:nvPicPr>
          <p:cNvPr id="5" name="Content Placeholder 4"/>
          <p:cNvPicPr>
            <a:picLocks noGrp="1" noChangeAspect="1"/>
          </p:cNvPicPr>
          <p:nvPr>
            <p:ph idx="1"/>
          </p:nvPr>
        </p:nvPicPr>
        <p:blipFill>
          <a:blip r:embed="rId2"/>
          <a:stretch>
            <a:fillRect/>
          </a:stretch>
        </p:blipFill>
        <p:spPr>
          <a:xfrm>
            <a:off x="2580437" y="1835768"/>
            <a:ext cx="7031125" cy="5022232"/>
          </a:xfrm>
          <a:prstGeom prst="rect">
            <a:avLst/>
          </a:prstGeom>
        </p:spPr>
      </p:pic>
    </p:spTree>
    <p:extLst>
      <p:ext uri="{BB962C8B-B14F-4D97-AF65-F5344CB8AC3E}">
        <p14:creationId xmlns:p14="http://schemas.microsoft.com/office/powerpoint/2010/main" val="7667774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6</a:t>
            </a:r>
            <a:r>
              <a:rPr lang="en-US" sz="2200" b="1" dirty="0" smtClean="0"/>
              <a:t>: </a:t>
            </a:r>
            <a:r>
              <a:rPr lang="en-US" sz="2200" dirty="0" smtClean="0"/>
              <a:t>New launch template can be seen by selecting </a:t>
            </a:r>
            <a:r>
              <a:rPr lang="en-US" sz="2200" b="1" dirty="0" smtClean="0"/>
              <a:t>Launch template </a:t>
            </a:r>
            <a:r>
              <a:rPr lang="en-US" sz="2200" dirty="0" smtClean="0"/>
              <a:t>in</a:t>
            </a:r>
            <a:r>
              <a:rPr lang="en-US" sz="2200" b="1" dirty="0" smtClean="0"/>
              <a:t> EC2 </a:t>
            </a:r>
            <a:r>
              <a:rPr lang="en-US" sz="2200" dirty="0" smtClean="0"/>
              <a:t>service</a:t>
            </a:r>
            <a:r>
              <a:rPr lang="en-US" sz="2200" b="1" dirty="0" smtClean="0"/>
              <a:t> </a:t>
            </a:r>
            <a:r>
              <a:rPr lang="en-US" sz="2200" dirty="0" smtClean="0"/>
              <a:t>from</a:t>
            </a:r>
            <a:r>
              <a:rPr lang="en-US" sz="2200" b="1" dirty="0" smtClean="0"/>
              <a:t> </a:t>
            </a:r>
            <a:r>
              <a:rPr lang="en-US" sz="2200" dirty="0" smtClean="0"/>
              <a:t>left menu as shown below</a:t>
            </a:r>
            <a:endParaRPr lang="en-US" sz="2200" dirty="0"/>
          </a:p>
        </p:txBody>
      </p:sp>
      <p:pic>
        <p:nvPicPr>
          <p:cNvPr id="5" name="Content Placeholder 4"/>
          <p:cNvPicPr>
            <a:picLocks noGrp="1" noChangeAspect="1"/>
          </p:cNvPicPr>
          <p:nvPr>
            <p:ph idx="1"/>
          </p:nvPr>
        </p:nvPicPr>
        <p:blipFill>
          <a:blip r:embed="rId2"/>
          <a:stretch>
            <a:fillRect/>
          </a:stretch>
        </p:blipFill>
        <p:spPr>
          <a:xfrm>
            <a:off x="1529175" y="1825625"/>
            <a:ext cx="9133649" cy="5032375"/>
          </a:xfrm>
          <a:prstGeom prst="rect">
            <a:avLst/>
          </a:prstGeom>
        </p:spPr>
      </p:pic>
    </p:spTree>
    <p:extLst>
      <p:ext uri="{BB962C8B-B14F-4D97-AF65-F5344CB8AC3E}">
        <p14:creationId xmlns:p14="http://schemas.microsoft.com/office/powerpoint/2010/main" val="11056559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5400" dirty="0"/>
              <a:t>Create </a:t>
            </a:r>
            <a:r>
              <a:rPr lang="en-US" sz="5400" dirty="0" smtClean="0"/>
              <a:t>Auto Scaling Group</a:t>
            </a:r>
            <a:endParaRPr lang="en-US" sz="5400" dirty="0"/>
          </a:p>
          <a:p>
            <a:pPr marL="0" indent="0">
              <a:buNone/>
            </a:pPr>
            <a:endParaRPr lang="en-US" sz="5500" dirty="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10229443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1: </a:t>
            </a:r>
            <a:r>
              <a:rPr lang="en-US" sz="2200" dirty="0" smtClean="0"/>
              <a:t>Go to </a:t>
            </a:r>
            <a:r>
              <a:rPr lang="en-US" sz="2200" b="1" dirty="0" smtClean="0"/>
              <a:t>IAM</a:t>
            </a:r>
            <a:r>
              <a:rPr lang="en-US" sz="2200" dirty="0" smtClean="0"/>
              <a:t> and then </a:t>
            </a:r>
            <a:r>
              <a:rPr lang="en-US" sz="2200" b="1" dirty="0" smtClean="0"/>
              <a:t>policies</a:t>
            </a:r>
            <a:r>
              <a:rPr lang="en-US" sz="2200" dirty="0" smtClean="0"/>
              <a:t> from the left menu. Click on </a:t>
            </a:r>
            <a:r>
              <a:rPr lang="en-US" sz="2200" b="1" dirty="0" smtClean="0"/>
              <a:t>Create Policy</a:t>
            </a:r>
            <a:endParaRPr lang="en-US" sz="2200" b="1" dirty="0"/>
          </a:p>
        </p:txBody>
      </p:sp>
      <p:pic>
        <p:nvPicPr>
          <p:cNvPr id="5" name="Content Placeholder 4"/>
          <p:cNvPicPr>
            <a:picLocks noGrp="1" noChangeAspect="1"/>
          </p:cNvPicPr>
          <p:nvPr>
            <p:ph idx="1"/>
          </p:nvPr>
        </p:nvPicPr>
        <p:blipFill>
          <a:blip r:embed="rId2"/>
          <a:stretch>
            <a:fillRect/>
          </a:stretch>
        </p:blipFill>
        <p:spPr>
          <a:xfrm>
            <a:off x="2212887" y="1825625"/>
            <a:ext cx="7766225" cy="5032375"/>
          </a:xfrm>
          <a:prstGeom prst="rect">
            <a:avLst/>
          </a:prstGeom>
        </p:spPr>
      </p:pic>
    </p:spTree>
    <p:extLst>
      <p:ext uri="{BB962C8B-B14F-4D97-AF65-F5344CB8AC3E}">
        <p14:creationId xmlns:p14="http://schemas.microsoft.com/office/powerpoint/2010/main" val="17761644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a:t>1</a:t>
            </a:r>
            <a:r>
              <a:rPr lang="en-US" sz="2200" b="1" dirty="0" smtClean="0"/>
              <a:t>: </a:t>
            </a:r>
            <a:r>
              <a:rPr lang="en-US" sz="2200" dirty="0" smtClean="0"/>
              <a:t>Go to </a:t>
            </a:r>
            <a:r>
              <a:rPr lang="en-US" sz="2200" b="1" dirty="0" smtClean="0"/>
              <a:t>EC2</a:t>
            </a:r>
            <a:r>
              <a:rPr lang="en-US" sz="2200" dirty="0" smtClean="0"/>
              <a:t> service and select </a:t>
            </a:r>
            <a:r>
              <a:rPr lang="en-US" sz="2200" b="1" dirty="0" smtClean="0"/>
              <a:t>Auto Scaling Groups </a:t>
            </a:r>
            <a:r>
              <a:rPr lang="en-US" sz="2200" dirty="0" smtClean="0"/>
              <a:t>from left menu as shown below</a:t>
            </a:r>
            <a:endParaRPr lang="en-US" sz="2200" dirty="0"/>
          </a:p>
        </p:txBody>
      </p:sp>
      <p:pic>
        <p:nvPicPr>
          <p:cNvPr id="4" name="Content Placeholder 3"/>
          <p:cNvPicPr>
            <a:picLocks noGrp="1" noChangeAspect="1"/>
          </p:cNvPicPr>
          <p:nvPr>
            <p:ph idx="1"/>
          </p:nvPr>
        </p:nvPicPr>
        <p:blipFill>
          <a:blip r:embed="rId2"/>
          <a:stretch>
            <a:fillRect/>
          </a:stretch>
        </p:blipFill>
        <p:spPr>
          <a:xfrm>
            <a:off x="1529175" y="1825625"/>
            <a:ext cx="9133649" cy="5032375"/>
          </a:xfrm>
          <a:prstGeom prst="rect">
            <a:avLst/>
          </a:prstGeom>
        </p:spPr>
      </p:pic>
    </p:spTree>
    <p:extLst>
      <p:ext uri="{BB962C8B-B14F-4D97-AF65-F5344CB8AC3E}">
        <p14:creationId xmlns:p14="http://schemas.microsoft.com/office/powerpoint/2010/main" val="20384622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a:t>2</a:t>
            </a:r>
            <a:r>
              <a:rPr lang="en-US" sz="2200" b="1" dirty="0" smtClean="0"/>
              <a:t>: </a:t>
            </a:r>
            <a:r>
              <a:rPr lang="en-US" sz="2200" dirty="0" smtClean="0"/>
              <a:t>Enter</a:t>
            </a:r>
            <a:r>
              <a:rPr lang="en-US" sz="2200" b="1" dirty="0" smtClean="0"/>
              <a:t> Auto scaling group name </a:t>
            </a:r>
            <a:r>
              <a:rPr lang="en-US" sz="2200" dirty="0" smtClean="0"/>
              <a:t>e.g</a:t>
            </a:r>
            <a:r>
              <a:rPr lang="en-US" sz="2200" b="1" dirty="0" smtClean="0"/>
              <a:t>. </a:t>
            </a:r>
            <a:r>
              <a:rPr lang="en-US" sz="2200" b="1" dirty="0" err="1" smtClean="0"/>
              <a:t>MyProjectAutoScalingGroup</a:t>
            </a:r>
            <a:r>
              <a:rPr lang="en-US" sz="2200" b="1" dirty="0" smtClean="0"/>
              <a:t> </a:t>
            </a:r>
            <a:r>
              <a:rPr lang="en-US" sz="2200" dirty="0" smtClean="0"/>
              <a:t>and</a:t>
            </a:r>
            <a:r>
              <a:rPr lang="en-US" sz="2200" b="1" dirty="0" smtClean="0"/>
              <a:t> </a:t>
            </a:r>
            <a:r>
              <a:rPr lang="en-US" sz="2200" dirty="0" smtClean="0"/>
              <a:t>select</a:t>
            </a:r>
            <a:r>
              <a:rPr lang="en-US" sz="2200" b="1" dirty="0" smtClean="0"/>
              <a:t> </a:t>
            </a:r>
            <a:r>
              <a:rPr lang="en-US" sz="2200" dirty="0" smtClean="0"/>
              <a:t>the</a:t>
            </a:r>
            <a:r>
              <a:rPr lang="en-US" sz="2200" b="1" dirty="0" smtClean="0"/>
              <a:t> </a:t>
            </a:r>
            <a:r>
              <a:rPr lang="en-US" sz="2200" b="1" dirty="0"/>
              <a:t>L</a:t>
            </a:r>
            <a:r>
              <a:rPr lang="en-US" sz="2200" b="1" dirty="0" smtClean="0"/>
              <a:t>aunch template e.g. </a:t>
            </a:r>
            <a:r>
              <a:rPr lang="en-US" sz="2200" b="1" dirty="0" err="1" smtClean="0"/>
              <a:t>MyProjectLaunchTemplate</a:t>
            </a:r>
            <a:r>
              <a:rPr lang="en-US" sz="2200" b="1" dirty="0" smtClean="0"/>
              <a:t> </a:t>
            </a:r>
            <a:r>
              <a:rPr lang="en-US" sz="2200" dirty="0" smtClean="0"/>
              <a:t>with its</a:t>
            </a:r>
            <a:r>
              <a:rPr lang="en-US" sz="2200" b="1" dirty="0" smtClean="0"/>
              <a:t> version </a:t>
            </a:r>
            <a:r>
              <a:rPr lang="en-US" sz="2200" dirty="0" smtClean="0"/>
              <a:t>as shown below</a:t>
            </a:r>
            <a:endParaRPr lang="en-US" sz="2200" dirty="0"/>
          </a:p>
        </p:txBody>
      </p:sp>
      <p:pic>
        <p:nvPicPr>
          <p:cNvPr id="5" name="Content Placeholder 4"/>
          <p:cNvPicPr>
            <a:picLocks noGrp="1" noChangeAspect="1"/>
          </p:cNvPicPr>
          <p:nvPr>
            <p:ph idx="1"/>
          </p:nvPr>
        </p:nvPicPr>
        <p:blipFill>
          <a:blip r:embed="rId2"/>
          <a:stretch>
            <a:fillRect/>
          </a:stretch>
        </p:blipFill>
        <p:spPr>
          <a:xfrm>
            <a:off x="2764382" y="1825625"/>
            <a:ext cx="6663236" cy="5032375"/>
          </a:xfrm>
          <a:prstGeom prst="rect">
            <a:avLst/>
          </a:prstGeom>
        </p:spPr>
      </p:pic>
    </p:spTree>
    <p:extLst>
      <p:ext uri="{BB962C8B-B14F-4D97-AF65-F5344CB8AC3E}">
        <p14:creationId xmlns:p14="http://schemas.microsoft.com/office/powerpoint/2010/main" val="30537014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a:t>3</a:t>
            </a:r>
            <a:r>
              <a:rPr lang="en-US" sz="2200" b="1" dirty="0" smtClean="0"/>
              <a:t>: </a:t>
            </a:r>
            <a:r>
              <a:rPr lang="en-US" sz="2200" dirty="0" smtClean="0"/>
              <a:t>Select the </a:t>
            </a:r>
            <a:r>
              <a:rPr lang="en-US" sz="2200" b="1" dirty="0" smtClean="0"/>
              <a:t>VPC</a:t>
            </a:r>
            <a:r>
              <a:rPr lang="en-US" sz="2200" dirty="0" smtClean="0"/>
              <a:t> and </a:t>
            </a:r>
            <a:r>
              <a:rPr lang="en-US" sz="2200" b="1" dirty="0" smtClean="0"/>
              <a:t>subnets</a:t>
            </a:r>
            <a:r>
              <a:rPr lang="en-US" sz="2200" dirty="0" smtClean="0"/>
              <a:t> for where Auto Scaling Group can launch EC2 instances. </a:t>
            </a:r>
            <a:br>
              <a:rPr lang="en-US" sz="2200" dirty="0" smtClean="0"/>
            </a:br>
            <a:r>
              <a:rPr lang="en-US" sz="2200" dirty="0" smtClean="0"/>
              <a:t>At least one subnet should be selected but it is good practice to selec</a:t>
            </a:r>
            <a:r>
              <a:rPr lang="en-US" sz="2200" dirty="0" smtClean="0"/>
              <a:t>t more than one subnet. Click  on </a:t>
            </a:r>
            <a:r>
              <a:rPr lang="en-US" sz="2200" b="1" dirty="0" smtClean="0"/>
              <a:t>Next</a:t>
            </a:r>
            <a:r>
              <a:rPr lang="en-US" sz="2200" dirty="0" smtClean="0"/>
              <a:t> button </a:t>
            </a:r>
            <a:endParaRPr lang="en-US" sz="2200" dirty="0"/>
          </a:p>
        </p:txBody>
      </p:sp>
      <p:pic>
        <p:nvPicPr>
          <p:cNvPr id="5" name="Content Placeholder 4"/>
          <p:cNvPicPr>
            <a:picLocks noGrp="1" noChangeAspect="1"/>
          </p:cNvPicPr>
          <p:nvPr>
            <p:ph idx="1"/>
          </p:nvPr>
        </p:nvPicPr>
        <p:blipFill>
          <a:blip r:embed="rId2"/>
          <a:stretch>
            <a:fillRect/>
          </a:stretch>
        </p:blipFill>
        <p:spPr>
          <a:xfrm>
            <a:off x="2572104" y="1774349"/>
            <a:ext cx="7047792" cy="5020751"/>
          </a:xfrm>
          <a:prstGeom prst="rect">
            <a:avLst/>
          </a:prstGeom>
        </p:spPr>
      </p:pic>
    </p:spTree>
    <p:extLst>
      <p:ext uri="{BB962C8B-B14F-4D97-AF65-F5344CB8AC3E}">
        <p14:creationId xmlns:p14="http://schemas.microsoft.com/office/powerpoint/2010/main" val="1634831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4: </a:t>
            </a:r>
            <a:r>
              <a:rPr lang="en-US" sz="2200" dirty="0" smtClean="0"/>
              <a:t>Select</a:t>
            </a:r>
            <a:r>
              <a:rPr lang="en-US" sz="2200" b="1" dirty="0" smtClean="0"/>
              <a:t> No Load Balancer option </a:t>
            </a:r>
            <a:r>
              <a:rPr lang="en-US" sz="2200" dirty="0" smtClean="0"/>
              <a:t>and</a:t>
            </a:r>
            <a:r>
              <a:rPr lang="en-US" sz="2200" b="1" dirty="0" smtClean="0"/>
              <a:t> No VPC Lattice service</a:t>
            </a:r>
            <a:endParaRPr lang="en-US" sz="2200" dirty="0"/>
          </a:p>
        </p:txBody>
      </p:sp>
      <p:pic>
        <p:nvPicPr>
          <p:cNvPr id="4" name="Content Placeholder 3"/>
          <p:cNvPicPr>
            <a:picLocks noGrp="1" noChangeAspect="1"/>
          </p:cNvPicPr>
          <p:nvPr>
            <p:ph idx="1"/>
          </p:nvPr>
        </p:nvPicPr>
        <p:blipFill>
          <a:blip r:embed="rId2"/>
          <a:stretch>
            <a:fillRect/>
          </a:stretch>
        </p:blipFill>
        <p:spPr>
          <a:xfrm>
            <a:off x="2567831" y="1831162"/>
            <a:ext cx="7056337" cy="5026838"/>
          </a:xfrm>
          <a:prstGeom prst="rect">
            <a:avLst/>
          </a:prstGeom>
        </p:spPr>
      </p:pic>
    </p:spTree>
    <p:extLst>
      <p:ext uri="{BB962C8B-B14F-4D97-AF65-F5344CB8AC3E}">
        <p14:creationId xmlns:p14="http://schemas.microsoft.com/office/powerpoint/2010/main" val="5010307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5: </a:t>
            </a:r>
            <a:r>
              <a:rPr lang="en-US" sz="2200" dirty="0" smtClean="0"/>
              <a:t>Keep </a:t>
            </a:r>
            <a:r>
              <a:rPr lang="en-US" sz="2200" b="1" dirty="0" smtClean="0"/>
              <a:t>EC2 Health Checks </a:t>
            </a:r>
            <a:r>
              <a:rPr lang="en-US" sz="2200" dirty="0" smtClean="0"/>
              <a:t>always enabled and </a:t>
            </a:r>
            <a:r>
              <a:rPr lang="en-US" sz="2200" b="1" dirty="0"/>
              <a:t>Health </a:t>
            </a:r>
            <a:r>
              <a:rPr lang="en-US" sz="2200" b="1" dirty="0" smtClean="0"/>
              <a:t>check grace period </a:t>
            </a:r>
            <a:r>
              <a:rPr lang="en-US" sz="2200" dirty="0" smtClean="0"/>
              <a:t>to</a:t>
            </a:r>
            <a:r>
              <a:rPr lang="en-US" sz="2200" b="1" dirty="0" smtClean="0"/>
              <a:t> 300 </a:t>
            </a:r>
            <a:r>
              <a:rPr lang="en-US" sz="2200" dirty="0" smtClean="0"/>
              <a:t>seconds (wait time to initialize and run the instance before health check). Click on </a:t>
            </a:r>
            <a:r>
              <a:rPr lang="en-US" sz="2200" b="1" dirty="0" smtClean="0"/>
              <a:t>Next</a:t>
            </a:r>
            <a:r>
              <a:rPr lang="en-US" sz="2200" dirty="0" smtClean="0"/>
              <a:t> button</a:t>
            </a:r>
            <a:endParaRPr lang="en-US" sz="2200" dirty="0"/>
          </a:p>
        </p:txBody>
      </p:sp>
      <p:pic>
        <p:nvPicPr>
          <p:cNvPr id="4" name="Content Placeholder 3"/>
          <p:cNvPicPr>
            <a:picLocks noGrp="1" noChangeAspect="1"/>
          </p:cNvPicPr>
          <p:nvPr>
            <p:ph idx="1"/>
          </p:nvPr>
        </p:nvPicPr>
        <p:blipFill>
          <a:blip r:embed="rId2"/>
          <a:stretch>
            <a:fillRect/>
          </a:stretch>
        </p:blipFill>
        <p:spPr>
          <a:xfrm>
            <a:off x="2572104" y="1837249"/>
            <a:ext cx="7047792" cy="5020751"/>
          </a:xfrm>
          <a:prstGeom prst="rect">
            <a:avLst/>
          </a:prstGeom>
        </p:spPr>
      </p:pic>
    </p:spTree>
    <p:extLst>
      <p:ext uri="{BB962C8B-B14F-4D97-AF65-F5344CB8AC3E}">
        <p14:creationId xmlns:p14="http://schemas.microsoft.com/office/powerpoint/2010/main" val="6837683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6: </a:t>
            </a:r>
            <a:r>
              <a:rPr lang="en-US" sz="2200" dirty="0" smtClean="0"/>
              <a:t>Select</a:t>
            </a:r>
            <a:r>
              <a:rPr lang="en-US" sz="2200" b="1" dirty="0" smtClean="0"/>
              <a:t> Desired capacity , Minimum capacity </a:t>
            </a:r>
            <a:r>
              <a:rPr lang="en-US" sz="2200" dirty="0" smtClean="0"/>
              <a:t>and</a:t>
            </a:r>
            <a:r>
              <a:rPr lang="en-US" sz="2200" b="1" dirty="0" smtClean="0"/>
              <a:t> Maximum capacity </a:t>
            </a:r>
            <a:r>
              <a:rPr lang="en-US" sz="2200" dirty="0" smtClean="0"/>
              <a:t>of EC2 instances as per your project requirement</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27163721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7: </a:t>
            </a:r>
            <a:r>
              <a:rPr lang="en-US" sz="2200" dirty="0" smtClean="0"/>
              <a:t>Select</a:t>
            </a:r>
            <a:r>
              <a:rPr lang="en-US" sz="2200" b="1" dirty="0" smtClean="0"/>
              <a:t> None </a:t>
            </a:r>
            <a:r>
              <a:rPr lang="en-US" sz="2200" dirty="0" smtClean="0"/>
              <a:t>for</a:t>
            </a:r>
            <a:r>
              <a:rPr lang="en-US" sz="2200" b="1" dirty="0" smtClean="0"/>
              <a:t> Scaling policies </a:t>
            </a:r>
            <a:r>
              <a:rPr lang="en-US" sz="2200" dirty="0" smtClean="0"/>
              <a:t>and click on </a:t>
            </a:r>
            <a:r>
              <a:rPr lang="en-US" sz="2200" b="1" dirty="0" smtClean="0"/>
              <a:t>Next </a:t>
            </a:r>
            <a:r>
              <a:rPr lang="en-US" sz="2200" dirty="0" smtClean="0"/>
              <a:t>button</a:t>
            </a:r>
            <a:endParaRPr lang="en-US" sz="2200" dirty="0"/>
          </a:p>
        </p:txBody>
      </p:sp>
      <p:pic>
        <p:nvPicPr>
          <p:cNvPr id="7" name="Content Placeholder 6"/>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36480031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8</a:t>
            </a:r>
            <a:r>
              <a:rPr lang="en-US" sz="2200" b="1" dirty="0" smtClean="0"/>
              <a:t>: </a:t>
            </a:r>
            <a:r>
              <a:rPr lang="en-US" sz="2200" dirty="0" smtClean="0"/>
              <a:t>You can add notifications by selecting the </a:t>
            </a:r>
            <a:r>
              <a:rPr lang="en-US" sz="2200" b="1" dirty="0" smtClean="0"/>
              <a:t>SNS</a:t>
            </a:r>
            <a:r>
              <a:rPr lang="en-US" sz="2200" dirty="0" smtClean="0"/>
              <a:t> </a:t>
            </a:r>
            <a:r>
              <a:rPr lang="en-US" sz="2200" b="1" dirty="0" smtClean="0"/>
              <a:t>topic</a:t>
            </a:r>
            <a:r>
              <a:rPr lang="en-US" sz="2200" dirty="0" smtClean="0"/>
              <a:t> to sent email messages for the four event types as shown below if required. If </a:t>
            </a:r>
            <a:r>
              <a:rPr lang="en-US" sz="2200" b="1" dirty="0" smtClean="0"/>
              <a:t>SNS</a:t>
            </a:r>
            <a:r>
              <a:rPr lang="en-US" sz="2200" dirty="0" smtClean="0"/>
              <a:t> </a:t>
            </a:r>
            <a:r>
              <a:rPr lang="en-US" sz="2200" b="1" dirty="0" smtClean="0"/>
              <a:t>topic</a:t>
            </a:r>
            <a:r>
              <a:rPr lang="en-US" sz="2200" dirty="0" smtClean="0"/>
              <a:t> is not available you can create new.</a:t>
            </a:r>
            <a:endParaRPr lang="en-US" sz="2200" dirty="0"/>
          </a:p>
        </p:txBody>
      </p:sp>
      <p:pic>
        <p:nvPicPr>
          <p:cNvPr id="6" name="Content Placeholder 5"/>
          <p:cNvPicPr>
            <a:picLocks noGrp="1" noChangeAspect="1"/>
          </p:cNvPicPr>
          <p:nvPr>
            <p:ph idx="1"/>
          </p:nvPr>
        </p:nvPicPr>
        <p:blipFill>
          <a:blip r:embed="rId2"/>
          <a:stretch>
            <a:fillRect/>
          </a:stretch>
        </p:blipFill>
        <p:spPr>
          <a:xfrm>
            <a:off x="2563945" y="1825625"/>
            <a:ext cx="7064109" cy="5032375"/>
          </a:xfrm>
          <a:prstGeom prst="rect">
            <a:avLst/>
          </a:prstGeom>
        </p:spPr>
      </p:pic>
    </p:spTree>
    <p:extLst>
      <p:ext uri="{BB962C8B-B14F-4D97-AF65-F5344CB8AC3E}">
        <p14:creationId xmlns:p14="http://schemas.microsoft.com/office/powerpoint/2010/main" val="32254839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9</a:t>
            </a:r>
            <a:r>
              <a:rPr lang="en-US" sz="2200" b="1" dirty="0" smtClean="0"/>
              <a:t>: Add tags </a:t>
            </a:r>
            <a:r>
              <a:rPr lang="en-US" sz="2200" dirty="0" smtClean="0"/>
              <a:t>if required and click on </a:t>
            </a:r>
            <a:r>
              <a:rPr lang="en-US" sz="2200" b="1" dirty="0" smtClean="0"/>
              <a:t>Next </a:t>
            </a:r>
            <a:r>
              <a:rPr lang="en-US" sz="2200" dirty="0" smtClean="0"/>
              <a:t>button after this step. </a:t>
            </a:r>
            <a:endParaRPr lang="en-US" sz="2200" dirty="0"/>
          </a:p>
        </p:txBody>
      </p:sp>
      <p:pic>
        <p:nvPicPr>
          <p:cNvPr id="4" name="Content Placeholder 3"/>
          <p:cNvPicPr>
            <a:picLocks noGrp="1" noChangeAspect="1"/>
          </p:cNvPicPr>
          <p:nvPr>
            <p:ph idx="1"/>
          </p:nvPr>
        </p:nvPicPr>
        <p:blipFill>
          <a:blip r:embed="rId2"/>
          <a:stretch>
            <a:fillRect/>
          </a:stretch>
        </p:blipFill>
        <p:spPr>
          <a:xfrm>
            <a:off x="2559285" y="1818985"/>
            <a:ext cx="7073429" cy="5039015"/>
          </a:xfrm>
          <a:prstGeom prst="rect">
            <a:avLst/>
          </a:prstGeom>
        </p:spPr>
      </p:pic>
    </p:spTree>
    <p:extLst>
      <p:ext uri="{BB962C8B-B14F-4D97-AF65-F5344CB8AC3E}">
        <p14:creationId xmlns:p14="http://schemas.microsoft.com/office/powerpoint/2010/main" val="16975012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10: </a:t>
            </a:r>
            <a:r>
              <a:rPr lang="en-US" sz="2200" dirty="0" smtClean="0"/>
              <a:t>Click on </a:t>
            </a:r>
            <a:r>
              <a:rPr lang="en-US" sz="2200" b="1" dirty="0" smtClean="0"/>
              <a:t>Create Auto Scaling group </a:t>
            </a:r>
            <a:r>
              <a:rPr lang="en-US" sz="2200" dirty="0" smtClean="0"/>
              <a:t>button</a:t>
            </a:r>
            <a:endParaRPr lang="en-US" sz="2200" dirty="0"/>
          </a:p>
        </p:txBody>
      </p:sp>
      <p:pic>
        <p:nvPicPr>
          <p:cNvPr id="4" name="Content Placeholder 3"/>
          <p:cNvPicPr>
            <a:picLocks noGrp="1" noChangeAspect="1"/>
          </p:cNvPicPr>
          <p:nvPr>
            <p:ph idx="1"/>
          </p:nvPr>
        </p:nvPicPr>
        <p:blipFill>
          <a:blip r:embed="rId2"/>
          <a:stretch>
            <a:fillRect/>
          </a:stretch>
        </p:blipFill>
        <p:spPr>
          <a:xfrm>
            <a:off x="2559285" y="1818985"/>
            <a:ext cx="7073429" cy="5039015"/>
          </a:xfrm>
          <a:prstGeom prst="rect">
            <a:avLst/>
          </a:prstGeom>
        </p:spPr>
      </p:pic>
    </p:spTree>
    <p:extLst>
      <p:ext uri="{BB962C8B-B14F-4D97-AF65-F5344CB8AC3E}">
        <p14:creationId xmlns:p14="http://schemas.microsoft.com/office/powerpoint/2010/main" val="2427740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200" b="1" dirty="0" smtClean="0"/>
              <a:t>Step 2: </a:t>
            </a:r>
            <a:r>
              <a:rPr lang="en-US" sz="2200" dirty="0" smtClean="0"/>
              <a:t>Click on </a:t>
            </a:r>
            <a:r>
              <a:rPr lang="en-US" sz="2200" b="1" dirty="0" smtClean="0"/>
              <a:t>Choose a service </a:t>
            </a:r>
            <a:r>
              <a:rPr lang="en-US" sz="2200" dirty="0" smtClean="0"/>
              <a:t>option</a:t>
            </a:r>
            <a:endParaRPr lang="en-US" sz="2200" dirty="0"/>
          </a:p>
        </p:txBody>
      </p:sp>
      <p:pic>
        <p:nvPicPr>
          <p:cNvPr id="5" name="Content Placeholder 4"/>
          <p:cNvPicPr>
            <a:picLocks noGrp="1" noChangeAspect="1"/>
          </p:cNvPicPr>
          <p:nvPr>
            <p:ph idx="1"/>
          </p:nvPr>
        </p:nvPicPr>
        <p:blipFill>
          <a:blip r:embed="rId2"/>
          <a:stretch>
            <a:fillRect/>
          </a:stretch>
        </p:blipFill>
        <p:spPr>
          <a:xfrm>
            <a:off x="2212887" y="1825625"/>
            <a:ext cx="7766225" cy="5032375"/>
          </a:xfrm>
          <a:prstGeom prst="rect">
            <a:avLst/>
          </a:prstGeom>
        </p:spPr>
      </p:pic>
    </p:spTree>
    <p:extLst>
      <p:ext uri="{BB962C8B-B14F-4D97-AF65-F5344CB8AC3E}">
        <p14:creationId xmlns:p14="http://schemas.microsoft.com/office/powerpoint/2010/main" val="6332449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11: </a:t>
            </a:r>
            <a:r>
              <a:rPr lang="en-US" sz="2200" dirty="0" smtClean="0"/>
              <a:t>This screenshot is taken before clicking on </a:t>
            </a:r>
            <a:r>
              <a:rPr lang="en-US" sz="2200" b="1" dirty="0"/>
              <a:t>Create Auto Scaling </a:t>
            </a:r>
            <a:r>
              <a:rPr lang="en-US" sz="2200" b="1" dirty="0" smtClean="0"/>
              <a:t>group. </a:t>
            </a:r>
            <a:r>
              <a:rPr lang="en-US" sz="2200" dirty="0" smtClean="0"/>
              <a:t>You can see only one </a:t>
            </a:r>
            <a:r>
              <a:rPr lang="en-US" sz="2200" b="1" dirty="0" smtClean="0"/>
              <a:t>EC2</a:t>
            </a:r>
            <a:r>
              <a:rPr lang="en-US" sz="2200" dirty="0" smtClean="0"/>
              <a:t> instance which is in </a:t>
            </a:r>
            <a:r>
              <a:rPr lang="en-US" sz="2200" b="1" dirty="0" smtClean="0"/>
              <a:t>stopped</a:t>
            </a:r>
            <a:r>
              <a:rPr lang="en-US" sz="2200" dirty="0" smtClean="0"/>
              <a:t> state</a:t>
            </a:r>
            <a:endParaRPr lang="en-US" sz="2200" dirty="0"/>
          </a:p>
        </p:txBody>
      </p:sp>
      <p:pic>
        <p:nvPicPr>
          <p:cNvPr id="4" name="Content Placeholder 3"/>
          <p:cNvPicPr>
            <a:picLocks noGrp="1" noChangeAspect="1"/>
          </p:cNvPicPr>
          <p:nvPr>
            <p:ph idx="1"/>
          </p:nvPr>
        </p:nvPicPr>
        <p:blipFill>
          <a:blip r:embed="rId2"/>
          <a:stretch>
            <a:fillRect/>
          </a:stretch>
        </p:blipFill>
        <p:spPr>
          <a:xfrm>
            <a:off x="2210242" y="1825625"/>
            <a:ext cx="7771515" cy="5032375"/>
          </a:xfrm>
          <a:prstGeom prst="rect">
            <a:avLst/>
          </a:prstGeom>
        </p:spPr>
      </p:pic>
    </p:spTree>
    <p:extLst>
      <p:ext uri="{BB962C8B-B14F-4D97-AF65-F5344CB8AC3E}">
        <p14:creationId xmlns:p14="http://schemas.microsoft.com/office/powerpoint/2010/main" val="23612712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12: </a:t>
            </a:r>
            <a:r>
              <a:rPr lang="en-US" sz="2200" dirty="0" smtClean="0"/>
              <a:t>Auto Scaling group created after clicking on </a:t>
            </a:r>
            <a:r>
              <a:rPr lang="en-US" sz="2200" b="1" dirty="0"/>
              <a:t>Create Auto Scaling </a:t>
            </a:r>
            <a:r>
              <a:rPr lang="en-US" sz="2200" b="1" dirty="0" smtClean="0"/>
              <a:t>group </a:t>
            </a:r>
            <a:r>
              <a:rPr lang="en-US" sz="2200" dirty="0" smtClean="0"/>
              <a:t>button</a:t>
            </a:r>
            <a:endParaRPr lang="en-US" sz="2200" dirty="0"/>
          </a:p>
        </p:txBody>
      </p:sp>
      <p:pic>
        <p:nvPicPr>
          <p:cNvPr id="5" name="Content Placeholder 4"/>
          <p:cNvPicPr>
            <a:picLocks noGrp="1" noChangeAspect="1"/>
          </p:cNvPicPr>
          <p:nvPr>
            <p:ph idx="1"/>
          </p:nvPr>
        </p:nvPicPr>
        <p:blipFill>
          <a:blip r:embed="rId2"/>
          <a:stretch>
            <a:fillRect/>
          </a:stretch>
        </p:blipFill>
        <p:spPr>
          <a:xfrm>
            <a:off x="2593468" y="1867688"/>
            <a:ext cx="7005063" cy="4990312"/>
          </a:xfrm>
          <a:prstGeom prst="rect">
            <a:avLst/>
          </a:prstGeom>
        </p:spPr>
      </p:pic>
    </p:spTree>
    <p:extLst>
      <p:ext uri="{BB962C8B-B14F-4D97-AF65-F5344CB8AC3E}">
        <p14:creationId xmlns:p14="http://schemas.microsoft.com/office/powerpoint/2010/main" val="19133517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13: Also </a:t>
            </a:r>
            <a:r>
              <a:rPr lang="en-US" sz="2200" dirty="0" smtClean="0"/>
              <a:t>After you click on </a:t>
            </a:r>
            <a:r>
              <a:rPr lang="en-US" sz="2200" b="1" dirty="0"/>
              <a:t>Create Auto Scaling group </a:t>
            </a:r>
            <a:r>
              <a:rPr lang="en-US" sz="2200" dirty="0"/>
              <a:t>button </a:t>
            </a:r>
            <a:r>
              <a:rPr lang="en-US" sz="2200" dirty="0" smtClean="0"/>
              <a:t>you can see two new EC2 instances started running immediately (as per </a:t>
            </a:r>
            <a:r>
              <a:rPr lang="en-US" sz="2200" b="1" dirty="0" smtClean="0"/>
              <a:t>Desired capacity </a:t>
            </a:r>
            <a:r>
              <a:rPr lang="en-US" sz="2200" dirty="0" smtClean="0"/>
              <a:t>mentioned before in </a:t>
            </a:r>
            <a:r>
              <a:rPr lang="en-US" sz="2200" b="1" dirty="0" smtClean="0"/>
              <a:t>Auto Scaling Group</a:t>
            </a:r>
            <a:r>
              <a:rPr lang="en-US" sz="2200" dirty="0" smtClean="0"/>
              <a:t>)</a:t>
            </a:r>
            <a:endParaRPr lang="en-US" sz="2200" dirty="0"/>
          </a:p>
        </p:txBody>
      </p:sp>
      <p:pic>
        <p:nvPicPr>
          <p:cNvPr id="7" name="Content Placeholder 6"/>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207976583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14: </a:t>
            </a:r>
            <a:r>
              <a:rPr lang="en-US" sz="2200" dirty="0" smtClean="0"/>
              <a:t>You can check the metrics in </a:t>
            </a:r>
            <a:r>
              <a:rPr lang="en-US" sz="2200" b="1" dirty="0" smtClean="0"/>
              <a:t>CloudWatch</a:t>
            </a:r>
            <a:r>
              <a:rPr lang="en-US" sz="2200" dirty="0" smtClean="0"/>
              <a:t> for both the new instances as shown below</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42920147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sz="5400" dirty="0" smtClean="0"/>
              <a:t>Create CloudWatch Alarm and test</a:t>
            </a:r>
            <a:endParaRPr lang="en-US" sz="5400" dirty="0" smtClean="0"/>
          </a:p>
          <a:p>
            <a:pPr marL="0" indent="0">
              <a:buNone/>
            </a:pPr>
            <a:r>
              <a:rPr lang="en-US" sz="5400" dirty="0" smtClean="0"/>
              <a:t>Auto Scaling</a:t>
            </a:r>
            <a:endParaRPr lang="en-US" sz="5400" dirty="0"/>
          </a:p>
          <a:p>
            <a:pPr marL="0" indent="0">
              <a:buNone/>
            </a:pPr>
            <a:endParaRPr lang="en-US" sz="5500" dirty="0"/>
          </a:p>
          <a:p>
            <a:pPr marL="0" indent="0">
              <a:buNone/>
            </a:pPr>
            <a:r>
              <a:rPr lang="en-US" sz="2200" b="1" dirty="0" smtClean="0"/>
              <a:t>Note</a:t>
            </a:r>
            <a:r>
              <a:rPr lang="en-US" sz="2200" dirty="0" smtClean="0"/>
              <a:t>: All configuration selected as per free tier available</a:t>
            </a:r>
          </a:p>
          <a:p>
            <a:endParaRPr lang="en-US" dirty="0"/>
          </a:p>
        </p:txBody>
      </p:sp>
    </p:spTree>
    <p:extLst>
      <p:ext uri="{BB962C8B-B14F-4D97-AF65-F5344CB8AC3E}">
        <p14:creationId xmlns:p14="http://schemas.microsoft.com/office/powerpoint/2010/main" val="11071189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14</a:t>
            </a:r>
            <a:r>
              <a:rPr lang="en-US" sz="2200" b="1" dirty="0" smtClean="0"/>
              <a:t>: </a:t>
            </a:r>
            <a:r>
              <a:rPr lang="en-US" sz="2200" dirty="0" smtClean="0"/>
              <a:t>Now create CloudWatch alarm for creating scaling policy. Go to </a:t>
            </a:r>
            <a:r>
              <a:rPr lang="en-US" sz="2200" b="1" dirty="0" smtClean="0"/>
              <a:t>CloudWatch</a:t>
            </a:r>
            <a:r>
              <a:rPr lang="en-US" sz="2200" dirty="0" smtClean="0"/>
              <a:t> Service then </a:t>
            </a:r>
            <a:r>
              <a:rPr lang="en-US" sz="2200" b="1" dirty="0" smtClean="0"/>
              <a:t>In alarm </a:t>
            </a:r>
            <a:r>
              <a:rPr lang="en-US" sz="2200" dirty="0" smtClean="0"/>
              <a:t>from left menu. Click on </a:t>
            </a:r>
            <a:r>
              <a:rPr lang="en-US" sz="2200" b="1" dirty="0" smtClean="0"/>
              <a:t>Create alarm </a:t>
            </a:r>
            <a:r>
              <a:rPr lang="en-US" sz="2200" dirty="0" smtClean="0"/>
              <a:t>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378558" y="1829746"/>
            <a:ext cx="9434883" cy="5028254"/>
          </a:xfrm>
          <a:prstGeom prst="rect">
            <a:avLst/>
          </a:prstGeom>
        </p:spPr>
      </p:pic>
    </p:spTree>
    <p:extLst>
      <p:ext uri="{BB962C8B-B14F-4D97-AF65-F5344CB8AC3E}">
        <p14:creationId xmlns:p14="http://schemas.microsoft.com/office/powerpoint/2010/main" val="38987664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2</a:t>
            </a:r>
            <a:r>
              <a:rPr lang="en-US" sz="2200" b="1" dirty="0" smtClean="0"/>
              <a:t>: </a:t>
            </a:r>
            <a:r>
              <a:rPr lang="en-US" sz="2200" dirty="0" smtClean="0"/>
              <a:t>Click on </a:t>
            </a:r>
            <a:r>
              <a:rPr lang="en-US" sz="2200" b="1" dirty="0" smtClean="0"/>
              <a:t>Select metric</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278671543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3</a:t>
            </a:r>
            <a:r>
              <a:rPr lang="en-US" sz="2200" b="1" dirty="0" smtClean="0"/>
              <a:t>: </a:t>
            </a:r>
            <a:r>
              <a:rPr lang="en-US" sz="2200" dirty="0" smtClean="0"/>
              <a:t>Select custom metric namespace created before </a:t>
            </a:r>
            <a:r>
              <a:rPr lang="en-US" sz="2200" b="1" dirty="0" err="1" smtClean="0"/>
              <a:t>MyProjectCustomMetrics</a:t>
            </a:r>
            <a:r>
              <a:rPr lang="en-US" sz="2200" b="1" dirty="0" smtClean="0"/>
              <a:t>. </a:t>
            </a:r>
            <a:br>
              <a:rPr lang="en-US" sz="2200" b="1" dirty="0" smtClean="0"/>
            </a:br>
            <a:r>
              <a:rPr lang="en-US" sz="2200" dirty="0" smtClean="0"/>
              <a:t>Click on </a:t>
            </a:r>
            <a:r>
              <a:rPr lang="en-US" sz="2200" b="1" dirty="0" smtClean="0"/>
              <a:t>Instance Name (</a:t>
            </a:r>
            <a:r>
              <a:rPr lang="en-US" sz="2200" dirty="0" smtClean="0"/>
              <a:t>the</a:t>
            </a:r>
            <a:r>
              <a:rPr lang="en-US" sz="2200" b="1" dirty="0" smtClean="0"/>
              <a:t> </a:t>
            </a:r>
            <a:r>
              <a:rPr lang="en-US" sz="2200" b="1" dirty="0"/>
              <a:t>D</a:t>
            </a:r>
            <a:r>
              <a:rPr lang="en-US" sz="2200" b="1" dirty="0" smtClean="0"/>
              <a:t>imension</a:t>
            </a:r>
            <a:r>
              <a:rPr lang="en-US" sz="2200" dirty="0" smtClean="0"/>
              <a:t> as mentioned in custom metric</a:t>
            </a:r>
            <a:r>
              <a:rPr lang="en-US" sz="2200" b="1" dirty="0" smtClean="0"/>
              <a:t>) </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12322923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a:t>Step </a:t>
            </a:r>
            <a:r>
              <a:rPr lang="en-US" sz="2200" b="1" dirty="0" smtClean="0"/>
              <a:t>4: </a:t>
            </a:r>
            <a:r>
              <a:rPr lang="en-US" sz="2200" dirty="0" smtClean="0"/>
              <a:t>You can see both new instances listed. </a:t>
            </a:r>
            <a:r>
              <a:rPr lang="en-US" sz="2200" dirty="0"/>
              <a:t>S</a:t>
            </a:r>
            <a:r>
              <a:rPr lang="en-US" sz="2200" dirty="0" smtClean="0"/>
              <a:t>elect the instance on which you would like to monitor no of users logged in and apply scaling policy. Click on </a:t>
            </a:r>
            <a:r>
              <a:rPr lang="en-US" sz="2200" b="1" dirty="0" smtClean="0"/>
              <a:t>Select metric </a:t>
            </a:r>
            <a:r>
              <a:rPr lang="en-US" sz="2200" dirty="0" smtClean="0"/>
              <a:t>button</a:t>
            </a:r>
            <a:r>
              <a:rPr lang="en-US" sz="2200" b="1" dirty="0" smtClean="0"/>
              <a:t/>
            </a:r>
            <a:br>
              <a:rPr lang="en-US" sz="2200" b="1" dirty="0" smtClean="0"/>
            </a:br>
            <a:r>
              <a:rPr lang="en-US" sz="2200" b="1" dirty="0" smtClean="0"/>
              <a:t/>
            </a:r>
            <a:br>
              <a:rPr lang="en-US" sz="2200" b="1" dirty="0" smtClean="0"/>
            </a:br>
            <a:r>
              <a:rPr lang="en-US" sz="1800" dirty="0">
                <a:solidFill>
                  <a:schemeClr val="accent2">
                    <a:lumMod val="75000"/>
                  </a:schemeClr>
                </a:solidFill>
                <a:latin typeface="Arial Rounded MT Bold" panose="020F0704030504030204" pitchFamily="34" charset="0"/>
              </a:rPr>
              <a:t>I</a:t>
            </a:r>
            <a:r>
              <a:rPr lang="en-US" sz="1800" dirty="0">
                <a:solidFill>
                  <a:schemeClr val="accent2">
                    <a:lumMod val="75000"/>
                  </a:schemeClr>
                </a:solidFill>
                <a:latin typeface="Arial Rounded MT Bold" panose="020F0704030504030204" pitchFamily="34" charset="0"/>
              </a:rPr>
              <a:t>M</a:t>
            </a:r>
            <a:r>
              <a:rPr lang="en-US" sz="1800" dirty="0">
                <a:solidFill>
                  <a:schemeClr val="accent2">
                    <a:lumMod val="75000"/>
                  </a:schemeClr>
                </a:solidFill>
                <a:latin typeface="Arial Rounded MT Bold" panose="020F0704030504030204" pitchFamily="34" charset="0"/>
              </a:rPr>
              <a:t>PORTANT </a:t>
            </a:r>
            <a:r>
              <a:rPr lang="en-US" sz="1800" dirty="0" smtClean="0">
                <a:solidFill>
                  <a:schemeClr val="accent2">
                    <a:lumMod val="75000"/>
                  </a:schemeClr>
                </a:solidFill>
                <a:latin typeface="Arial Rounded MT Bold" panose="020F0704030504030204" pitchFamily="34" charset="0"/>
              </a:rPr>
              <a:t>PLEASE NOTE </a:t>
            </a:r>
            <a:r>
              <a:rPr lang="en-US" sz="1800" b="1" dirty="0" smtClean="0">
                <a:solidFill>
                  <a:schemeClr val="accent2">
                    <a:lumMod val="75000"/>
                  </a:schemeClr>
                </a:solidFill>
                <a:latin typeface="Arial Rounded MT Bold" panose="020F0704030504030204" pitchFamily="34" charset="0"/>
              </a:rPr>
              <a:t>: </a:t>
            </a:r>
            <a:r>
              <a:rPr lang="en-US" sz="1800" dirty="0" smtClean="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rPr>
              <a:t>This metric can be a Database value which records no of users logged in to your application or any other source which provide you this logged in users’ count. But for my project, I have added custom metric on the instance level which is monitoring for no of user logged in. You can decide this logic as per your project need. </a:t>
            </a:r>
            <a:endParaRPr lang="en-US" sz="1800" dirty="0">
              <a:solidFill>
                <a:schemeClr val="accent1">
                  <a:lumMod val="50000"/>
                </a:schemeClr>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4" name="Content Placeholder 3"/>
          <p:cNvPicPr>
            <a:picLocks noGrp="1" noChangeAspect="1"/>
          </p:cNvPicPr>
          <p:nvPr>
            <p:ph idx="1"/>
          </p:nvPr>
        </p:nvPicPr>
        <p:blipFill>
          <a:blip r:embed="rId2"/>
          <a:stretch>
            <a:fillRect/>
          </a:stretch>
        </p:blipFill>
        <p:spPr>
          <a:xfrm>
            <a:off x="1555335" y="1921897"/>
            <a:ext cx="9261972" cy="4936103"/>
          </a:xfrm>
          <a:prstGeom prst="rect">
            <a:avLst/>
          </a:prstGeom>
        </p:spPr>
      </p:pic>
    </p:spTree>
    <p:extLst>
      <p:ext uri="{BB962C8B-B14F-4D97-AF65-F5344CB8AC3E}">
        <p14:creationId xmlns:p14="http://schemas.microsoft.com/office/powerpoint/2010/main" val="40936519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5: </a:t>
            </a:r>
            <a:r>
              <a:rPr lang="en-US" sz="2200" dirty="0" smtClean="0"/>
              <a:t>The details of selected metric are shown in the below screenshot</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2237663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3: S</a:t>
            </a:r>
            <a:r>
              <a:rPr lang="en-US" sz="2200" dirty="0" smtClean="0"/>
              <a:t>earch </a:t>
            </a:r>
            <a:r>
              <a:rPr lang="en-US" sz="2200" dirty="0"/>
              <a:t>for </a:t>
            </a:r>
            <a:r>
              <a:rPr lang="en-US" sz="2200" b="1" dirty="0" err="1"/>
              <a:t>CouldWatch</a:t>
            </a:r>
            <a:r>
              <a:rPr lang="en-US" sz="2200" dirty="0"/>
              <a:t> service </a:t>
            </a:r>
            <a:r>
              <a:rPr lang="en-US" sz="2200" dirty="0" smtClean="0"/>
              <a:t>and select the same</a:t>
            </a:r>
            <a:endParaRPr lang="en-US" sz="2200" dirty="0"/>
          </a:p>
        </p:txBody>
      </p:sp>
      <p:pic>
        <p:nvPicPr>
          <p:cNvPr id="7" name="Content Placeholder 6"/>
          <p:cNvPicPr>
            <a:picLocks noGrp="1" noChangeAspect="1"/>
          </p:cNvPicPr>
          <p:nvPr>
            <p:ph idx="1"/>
          </p:nvPr>
        </p:nvPicPr>
        <p:blipFill>
          <a:blip r:embed="rId2"/>
          <a:stretch>
            <a:fillRect/>
          </a:stretch>
        </p:blipFill>
        <p:spPr>
          <a:xfrm>
            <a:off x="2212887" y="1825625"/>
            <a:ext cx="7766225" cy="5032375"/>
          </a:xfrm>
          <a:prstGeom prst="rect">
            <a:avLst/>
          </a:prstGeom>
        </p:spPr>
      </p:pic>
    </p:spTree>
    <p:extLst>
      <p:ext uri="{BB962C8B-B14F-4D97-AF65-F5344CB8AC3E}">
        <p14:creationId xmlns:p14="http://schemas.microsoft.com/office/powerpoint/2010/main" val="16995478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a:t>Step </a:t>
            </a:r>
            <a:r>
              <a:rPr lang="en-US" sz="2200" b="1" dirty="0" smtClean="0"/>
              <a:t>6: </a:t>
            </a:r>
            <a:r>
              <a:rPr lang="en-US" sz="2200" dirty="0" smtClean="0"/>
              <a:t>Scroll down and select </a:t>
            </a:r>
            <a:r>
              <a:rPr lang="en-US" sz="2200" b="1" dirty="0"/>
              <a:t>C</a:t>
            </a:r>
            <a:r>
              <a:rPr lang="en-US" sz="2200" b="1" dirty="0" smtClean="0"/>
              <a:t>onditions</a:t>
            </a:r>
            <a:r>
              <a:rPr lang="en-US" sz="2200" dirty="0" smtClean="0"/>
              <a:t> as shown below e.g. for this project, I have selected below conditions to trigger </a:t>
            </a:r>
            <a:r>
              <a:rPr lang="en-US" sz="2200" dirty="0" err="1" smtClean="0"/>
              <a:t>alram</a:t>
            </a:r>
            <a:r>
              <a:rPr lang="en-US" sz="2200" dirty="0" smtClean="0"/>
              <a:t>:</a:t>
            </a:r>
            <a:br>
              <a:rPr lang="en-US" sz="2200" dirty="0" smtClean="0"/>
            </a:br>
            <a:r>
              <a:rPr lang="en-US" sz="2200" dirty="0" smtClean="0"/>
              <a:t>	</a:t>
            </a:r>
            <a:r>
              <a:rPr lang="en-US" sz="1600" b="1" dirty="0" smtClean="0">
                <a:solidFill>
                  <a:schemeClr val="accent1">
                    <a:lumMod val="50000"/>
                  </a:schemeClr>
                </a:solidFill>
              </a:rPr>
              <a:t>Threshold type </a:t>
            </a:r>
            <a:r>
              <a:rPr lang="en-US" sz="1600" dirty="0" smtClean="0">
                <a:solidFill>
                  <a:schemeClr val="accent1">
                    <a:lumMod val="50000"/>
                  </a:schemeClr>
                </a:solidFill>
              </a:rPr>
              <a:t>= </a:t>
            </a:r>
            <a:r>
              <a:rPr lang="en-US" sz="1600" b="1" dirty="0" smtClean="0">
                <a:solidFill>
                  <a:schemeClr val="accent1">
                    <a:lumMod val="50000"/>
                  </a:schemeClr>
                </a:solidFill>
              </a:rPr>
              <a:t>Static </a:t>
            </a:r>
            <a:br>
              <a:rPr lang="en-US" sz="1600" b="1" dirty="0" smtClean="0">
                <a:solidFill>
                  <a:schemeClr val="accent1">
                    <a:lumMod val="50000"/>
                  </a:schemeClr>
                </a:solidFill>
              </a:rPr>
            </a:br>
            <a:r>
              <a:rPr lang="en-US" sz="1600" b="1" dirty="0" smtClean="0">
                <a:solidFill>
                  <a:schemeClr val="accent1">
                    <a:lumMod val="50000"/>
                  </a:schemeClr>
                </a:solidFill>
              </a:rPr>
              <a:t>	If </a:t>
            </a:r>
            <a:r>
              <a:rPr lang="en-US" sz="1600" b="1" dirty="0" err="1" smtClean="0">
                <a:solidFill>
                  <a:schemeClr val="accent1">
                    <a:lumMod val="50000"/>
                  </a:schemeClr>
                </a:solidFill>
              </a:rPr>
              <a:t>NoOfUsersLoggedIn</a:t>
            </a:r>
            <a:r>
              <a:rPr lang="en-US" sz="1600" b="1" dirty="0" smtClean="0">
                <a:solidFill>
                  <a:schemeClr val="accent1">
                    <a:lumMod val="50000"/>
                  </a:schemeClr>
                </a:solidFill>
              </a:rPr>
              <a:t> &gt; 35</a:t>
            </a:r>
            <a:br>
              <a:rPr lang="en-US" sz="1600" b="1" dirty="0" smtClean="0">
                <a:solidFill>
                  <a:schemeClr val="accent1">
                    <a:lumMod val="50000"/>
                  </a:schemeClr>
                </a:solidFill>
              </a:rPr>
            </a:br>
            <a:r>
              <a:rPr lang="en-US" sz="1600" b="1" dirty="0" smtClean="0">
                <a:solidFill>
                  <a:schemeClr val="accent1">
                    <a:lumMod val="50000"/>
                  </a:schemeClr>
                </a:solidFill>
              </a:rPr>
              <a:t/>
            </a:r>
            <a:br>
              <a:rPr lang="en-US" sz="1600" b="1" dirty="0" smtClean="0">
                <a:solidFill>
                  <a:schemeClr val="accent1">
                    <a:lumMod val="50000"/>
                  </a:schemeClr>
                </a:solidFill>
              </a:rPr>
            </a:br>
            <a:r>
              <a:rPr lang="en-US" sz="2200" dirty="0"/>
              <a:t>Click on </a:t>
            </a:r>
            <a:r>
              <a:rPr lang="en-US" sz="2200" b="1" dirty="0"/>
              <a:t>Next</a:t>
            </a:r>
            <a:r>
              <a:rPr lang="en-US" sz="2200" dirty="0"/>
              <a:t> button after selecting </a:t>
            </a:r>
            <a:r>
              <a:rPr lang="en-US" sz="2200" b="1" dirty="0" smtClean="0"/>
              <a:t>Conditions </a:t>
            </a:r>
            <a:endParaRPr lang="en-US" sz="2200" b="1" dirty="0"/>
          </a:p>
        </p:txBody>
      </p:sp>
      <p:pic>
        <p:nvPicPr>
          <p:cNvPr id="5" name="Content Placeholder 4"/>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406510461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7: </a:t>
            </a:r>
            <a:r>
              <a:rPr lang="en-US" sz="2200" dirty="0" smtClean="0"/>
              <a:t>You can notify the user by email if required by selecting </a:t>
            </a:r>
            <a:r>
              <a:rPr lang="en-US" sz="2200" b="1" dirty="0" smtClean="0"/>
              <a:t>SNS topic </a:t>
            </a:r>
            <a:r>
              <a:rPr lang="en-US" sz="2200" dirty="0" smtClean="0"/>
              <a:t>or else click on </a:t>
            </a:r>
            <a:r>
              <a:rPr lang="en-US" sz="2200" b="1" dirty="0" smtClean="0"/>
              <a:t>Remove </a:t>
            </a:r>
            <a:r>
              <a:rPr lang="en-US" sz="2200" dirty="0" smtClean="0"/>
              <a:t>button to proceed further</a:t>
            </a:r>
            <a:endParaRPr lang="en-US" sz="2200" dirty="0"/>
          </a:p>
        </p:txBody>
      </p:sp>
      <p:pic>
        <p:nvPicPr>
          <p:cNvPr id="5" name="Content Placeholder 4"/>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219989394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8: </a:t>
            </a:r>
            <a:r>
              <a:rPr lang="en-US" sz="2200" dirty="0" smtClean="0"/>
              <a:t>Click on </a:t>
            </a:r>
            <a:r>
              <a:rPr lang="en-US" sz="2200" b="1" dirty="0" smtClean="0"/>
              <a:t>Next</a:t>
            </a:r>
            <a:r>
              <a:rPr lang="en-US" sz="2200" dirty="0" smtClean="0"/>
              <a:t> button to proceed </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9665602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9: </a:t>
            </a:r>
            <a:r>
              <a:rPr lang="en-US" sz="2200" dirty="0" smtClean="0"/>
              <a:t>Give name to the new alarm e.g. </a:t>
            </a:r>
            <a:r>
              <a:rPr lang="en-US" sz="2200" b="1" dirty="0" err="1" smtClean="0"/>
              <a:t>MyProjectAutoScaleAlarm</a:t>
            </a:r>
            <a:r>
              <a:rPr lang="en-US" sz="2200" b="1" dirty="0" smtClean="0"/>
              <a:t> </a:t>
            </a:r>
            <a:r>
              <a:rPr lang="en-US" sz="2200" dirty="0" smtClean="0"/>
              <a:t>and click on </a:t>
            </a:r>
            <a:r>
              <a:rPr lang="en-US" sz="2200" b="1" dirty="0" smtClean="0"/>
              <a:t>Next </a:t>
            </a:r>
            <a:r>
              <a:rPr lang="en-US" sz="2200" dirty="0" smtClean="0"/>
              <a:t>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139423350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10: </a:t>
            </a:r>
            <a:r>
              <a:rPr lang="en-US" sz="2200" dirty="0" smtClean="0"/>
              <a:t>Finally click on </a:t>
            </a:r>
            <a:r>
              <a:rPr lang="en-US" sz="2200" b="1" dirty="0" smtClean="0"/>
              <a:t>Create alarm </a:t>
            </a:r>
            <a:r>
              <a:rPr lang="en-US" sz="2200" dirty="0" smtClean="0"/>
              <a:t>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391377" y="1843409"/>
            <a:ext cx="9409246" cy="5014591"/>
          </a:xfrm>
          <a:prstGeom prst="rect">
            <a:avLst/>
          </a:prstGeom>
        </p:spPr>
      </p:pic>
    </p:spTree>
    <p:extLst>
      <p:ext uri="{BB962C8B-B14F-4D97-AF65-F5344CB8AC3E}">
        <p14:creationId xmlns:p14="http://schemas.microsoft.com/office/powerpoint/2010/main" val="27412971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11: </a:t>
            </a:r>
            <a:r>
              <a:rPr lang="en-US" sz="2200" dirty="0" smtClean="0"/>
              <a:t>You can see the new alarm created in </a:t>
            </a:r>
            <a:r>
              <a:rPr lang="en-US" sz="2200" b="1" dirty="0" smtClean="0"/>
              <a:t>All Alarms </a:t>
            </a:r>
            <a:r>
              <a:rPr lang="en-US" sz="2200" dirty="0" smtClean="0"/>
              <a:t>from left menu in </a:t>
            </a:r>
            <a:r>
              <a:rPr lang="en-US" sz="2200" b="1" dirty="0" smtClean="0"/>
              <a:t>CloudWatch</a:t>
            </a:r>
            <a:r>
              <a:rPr lang="en-US" sz="2200" dirty="0" smtClean="0"/>
              <a:t> service as shown in the </a:t>
            </a:r>
            <a:r>
              <a:rPr lang="en-US" sz="2200" dirty="0"/>
              <a:t>below </a:t>
            </a:r>
            <a:r>
              <a:rPr lang="en-US" sz="2200" dirty="0" smtClean="0"/>
              <a:t>screenshot.</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16298208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12: </a:t>
            </a:r>
            <a:r>
              <a:rPr lang="en-US" sz="2200" dirty="0" smtClean="0"/>
              <a:t>Now open the auto scaling group again which we have created before -</a:t>
            </a:r>
            <a:r>
              <a:rPr lang="en-US" sz="2200" b="1" dirty="0" err="1" smtClean="0"/>
              <a:t>MyProjectAutoScalingGroup</a:t>
            </a:r>
            <a:r>
              <a:rPr lang="en-US" sz="2200" b="1" dirty="0" smtClean="0"/>
              <a:t>. </a:t>
            </a:r>
            <a:r>
              <a:rPr lang="en-US" sz="2200" dirty="0" smtClean="0"/>
              <a:t>Open </a:t>
            </a:r>
            <a:r>
              <a:rPr lang="en-US" sz="2200" b="1" dirty="0" smtClean="0"/>
              <a:t>Automatic scaling tab </a:t>
            </a:r>
            <a:r>
              <a:rPr lang="en-US" sz="2200" dirty="0" smtClean="0"/>
              <a:t>and click on </a:t>
            </a:r>
            <a:r>
              <a:rPr lang="en-US" sz="2200" b="1" dirty="0" smtClean="0"/>
              <a:t>Create dynamic scaling policy </a:t>
            </a:r>
            <a:r>
              <a:rPr lang="en-US" sz="2200" dirty="0" smtClean="0"/>
              <a:t>button</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35495759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200" b="1" dirty="0"/>
              <a:t>Step </a:t>
            </a:r>
            <a:r>
              <a:rPr lang="en-US" sz="2200" b="1" dirty="0" smtClean="0"/>
              <a:t>13: </a:t>
            </a:r>
            <a:r>
              <a:rPr lang="en-US" sz="2200" dirty="0" smtClean="0"/>
              <a:t>Select Policy type as </a:t>
            </a:r>
            <a:r>
              <a:rPr lang="en-US" sz="2200" b="1" dirty="0" smtClean="0"/>
              <a:t>Simple scaling</a:t>
            </a:r>
            <a:r>
              <a:rPr lang="en-US" sz="2200" dirty="0" smtClean="0"/>
              <a:t>, write Scaling policy name created before </a:t>
            </a:r>
            <a:r>
              <a:rPr lang="en-US" sz="2200" b="1" dirty="0" err="1" smtClean="0"/>
              <a:t>MyProjectSimpleScalingPolicy</a:t>
            </a:r>
            <a:r>
              <a:rPr lang="en-US" sz="2200" dirty="0" smtClean="0"/>
              <a:t>, select CloudWatch alarm created before </a:t>
            </a:r>
            <a:r>
              <a:rPr lang="en-US" sz="2200" b="1" dirty="0" err="1" smtClean="0"/>
              <a:t>MyProjectAutoScaleAlarm</a:t>
            </a:r>
            <a:r>
              <a:rPr lang="en-US" sz="2200" b="1" dirty="0" smtClean="0"/>
              <a:t>. </a:t>
            </a:r>
            <a:r>
              <a:rPr lang="en-US" sz="2200" dirty="0" smtClean="0"/>
              <a:t>Select </a:t>
            </a:r>
            <a:r>
              <a:rPr lang="en-US" sz="2200" b="1" dirty="0" smtClean="0"/>
              <a:t>Add</a:t>
            </a:r>
            <a:r>
              <a:rPr lang="en-US" sz="2200" dirty="0" smtClean="0"/>
              <a:t> in </a:t>
            </a:r>
            <a:r>
              <a:rPr lang="en-US" sz="2200" b="1" dirty="0" smtClean="0"/>
              <a:t>Take the action </a:t>
            </a:r>
            <a:r>
              <a:rPr lang="en-US" sz="2200" dirty="0" smtClean="0"/>
              <a:t>and</a:t>
            </a:r>
            <a:r>
              <a:rPr lang="en-US" sz="2200" b="1" dirty="0" smtClean="0"/>
              <a:t> </a:t>
            </a:r>
            <a:r>
              <a:rPr lang="en-US" sz="2200" dirty="0" smtClean="0"/>
              <a:t>select no of instances you want to add e.g</a:t>
            </a:r>
            <a:r>
              <a:rPr lang="en-US" sz="2200" b="1" dirty="0" smtClean="0"/>
              <a:t>.  1 capacity units (1 instance). </a:t>
            </a:r>
            <a:r>
              <a:rPr lang="en-US" sz="2200" dirty="0" smtClean="0"/>
              <a:t>Keep some waiting time e.g</a:t>
            </a:r>
            <a:r>
              <a:rPr lang="en-US" sz="2200" b="1" dirty="0" smtClean="0"/>
              <a:t>. 300 </a:t>
            </a:r>
            <a:r>
              <a:rPr lang="en-US" sz="2200" dirty="0" smtClean="0"/>
              <a:t>seconds before allowing another scaling activity. </a:t>
            </a:r>
            <a:br>
              <a:rPr lang="en-US" sz="2200" dirty="0" smtClean="0"/>
            </a:br>
            <a:r>
              <a:rPr lang="en-US" sz="2200" dirty="0" smtClean="0"/>
              <a:t>Finally Click on </a:t>
            </a:r>
            <a:r>
              <a:rPr lang="en-US" sz="2200" b="1" dirty="0" smtClean="0"/>
              <a:t>Create</a:t>
            </a:r>
            <a:r>
              <a:rPr lang="en-US" sz="2200" dirty="0" smtClean="0"/>
              <a:t> button to create the new policy.</a:t>
            </a:r>
            <a:endParaRPr lang="en-US" sz="2200" dirty="0"/>
          </a:p>
        </p:txBody>
      </p:sp>
      <p:pic>
        <p:nvPicPr>
          <p:cNvPr id="4" name="Content Placeholder 3"/>
          <p:cNvPicPr>
            <a:picLocks noGrp="1" noChangeAspect="1"/>
          </p:cNvPicPr>
          <p:nvPr>
            <p:ph idx="1"/>
          </p:nvPr>
        </p:nvPicPr>
        <p:blipFill>
          <a:blip r:embed="rId2"/>
          <a:stretch>
            <a:fillRect/>
          </a:stretch>
        </p:blipFill>
        <p:spPr>
          <a:xfrm>
            <a:off x="1361467" y="1811528"/>
            <a:ext cx="9469066" cy="5046472"/>
          </a:xfrm>
          <a:prstGeom prst="rect">
            <a:avLst/>
          </a:prstGeom>
        </p:spPr>
      </p:pic>
    </p:spTree>
    <p:extLst>
      <p:ext uri="{BB962C8B-B14F-4D97-AF65-F5344CB8AC3E}">
        <p14:creationId xmlns:p14="http://schemas.microsoft.com/office/powerpoint/2010/main" val="319471110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14: </a:t>
            </a:r>
            <a:r>
              <a:rPr lang="en-US" sz="2200" dirty="0" smtClean="0"/>
              <a:t>You can see the new policy name </a:t>
            </a:r>
            <a:r>
              <a:rPr lang="en-US" sz="2200" b="1" dirty="0" err="1"/>
              <a:t>MyProjectSimpleScalingPolicy</a:t>
            </a:r>
            <a:r>
              <a:rPr lang="en-US" sz="2200" dirty="0"/>
              <a:t> </a:t>
            </a:r>
            <a:r>
              <a:rPr lang="en-US" sz="2200" dirty="0" smtClean="0"/>
              <a:t>created in Auto Scaling group </a:t>
            </a:r>
            <a:r>
              <a:rPr lang="en-US" sz="2200" b="1" dirty="0" err="1"/>
              <a:t>MyProjectAutoScalingGroup</a:t>
            </a:r>
            <a:endParaRPr lang="en-US" sz="2200" b="1"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170118019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15: </a:t>
            </a:r>
            <a:r>
              <a:rPr lang="en-US" sz="2200" dirty="0" smtClean="0"/>
              <a:t>Go to </a:t>
            </a:r>
            <a:r>
              <a:rPr lang="en-US" sz="2200" b="1" dirty="0" smtClean="0"/>
              <a:t>CloudWatch</a:t>
            </a:r>
            <a:r>
              <a:rPr lang="en-US" sz="2200" dirty="0" smtClean="0"/>
              <a:t> service </a:t>
            </a:r>
            <a:r>
              <a:rPr lang="en-US" sz="2200" b="1" dirty="0" smtClean="0"/>
              <a:t>All </a:t>
            </a:r>
            <a:r>
              <a:rPr lang="en-US" sz="2200" b="1" dirty="0"/>
              <a:t>a</a:t>
            </a:r>
            <a:r>
              <a:rPr lang="en-US" sz="2200" b="1" dirty="0" smtClean="0"/>
              <a:t>larms </a:t>
            </a:r>
            <a:r>
              <a:rPr lang="en-US" sz="2200" dirty="0" smtClean="0"/>
              <a:t>and open the alarm created before  </a:t>
            </a:r>
            <a:r>
              <a:rPr lang="en-US" sz="2200" b="1" dirty="0" err="1" smtClean="0"/>
              <a:t>MyProjectAutoScaleAlarm</a:t>
            </a:r>
            <a:r>
              <a:rPr lang="en-US" sz="2200" b="1" dirty="0" smtClean="0"/>
              <a:t>. </a:t>
            </a:r>
            <a:r>
              <a:rPr lang="en-US" sz="2200" dirty="0" smtClean="0"/>
              <a:t>Below screenshot shows the threshold value crossed (&gt;35) after creating the alarm </a:t>
            </a:r>
            <a:endParaRPr lang="en-US" sz="2200" dirty="0"/>
          </a:p>
        </p:txBody>
      </p:sp>
      <p:pic>
        <p:nvPicPr>
          <p:cNvPr id="7" name="Content Placeholder 6"/>
          <p:cNvPicPr>
            <a:picLocks noGrp="1" noChangeAspect="1"/>
          </p:cNvPicPr>
          <p:nvPr>
            <p:ph idx="1"/>
          </p:nvPr>
        </p:nvPicPr>
        <p:blipFill>
          <a:blip r:embed="rId2"/>
          <a:stretch>
            <a:fillRect/>
          </a:stretch>
        </p:blipFill>
        <p:spPr>
          <a:xfrm>
            <a:off x="1361467" y="1811528"/>
            <a:ext cx="9469066" cy="5046472"/>
          </a:xfrm>
          <a:prstGeom prst="rect">
            <a:avLst/>
          </a:prstGeom>
        </p:spPr>
      </p:pic>
    </p:spTree>
    <p:extLst>
      <p:ext uri="{BB962C8B-B14F-4D97-AF65-F5344CB8AC3E}">
        <p14:creationId xmlns:p14="http://schemas.microsoft.com/office/powerpoint/2010/main" val="2809531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4: </a:t>
            </a:r>
            <a:r>
              <a:rPr lang="en-US" sz="2200" dirty="0" smtClean="0"/>
              <a:t>In</a:t>
            </a:r>
            <a:r>
              <a:rPr lang="en-US" sz="2200" b="1" dirty="0" smtClean="0"/>
              <a:t> Actions  </a:t>
            </a:r>
            <a:r>
              <a:rPr lang="en-US" sz="2200" dirty="0" smtClean="0"/>
              <a:t>click</a:t>
            </a:r>
            <a:r>
              <a:rPr lang="en-US" sz="2200" b="1" dirty="0" smtClean="0"/>
              <a:t> </a:t>
            </a:r>
            <a:r>
              <a:rPr lang="en-US" sz="2200" dirty="0" smtClean="0"/>
              <a:t>on</a:t>
            </a:r>
            <a:r>
              <a:rPr lang="en-US" sz="2200" b="1" dirty="0" smtClean="0"/>
              <a:t> Write </a:t>
            </a:r>
            <a:r>
              <a:rPr lang="en-US" sz="2200" dirty="0" smtClean="0"/>
              <a:t>in</a:t>
            </a:r>
            <a:r>
              <a:rPr lang="en-US" sz="2200" b="1" dirty="0" smtClean="0"/>
              <a:t> Access level </a:t>
            </a:r>
            <a:r>
              <a:rPr lang="en-US" sz="2200" dirty="0" smtClean="0"/>
              <a:t>and</a:t>
            </a:r>
            <a:r>
              <a:rPr lang="en-US" sz="2200" b="1" dirty="0" smtClean="0"/>
              <a:t> </a:t>
            </a:r>
            <a:r>
              <a:rPr lang="en-US" sz="2200" dirty="0" smtClean="0"/>
              <a:t>select</a:t>
            </a:r>
            <a:r>
              <a:rPr lang="en-US" sz="2200" b="1" dirty="0" smtClean="0"/>
              <a:t> </a:t>
            </a:r>
            <a:r>
              <a:rPr lang="en-US" sz="2200" b="1" dirty="0" err="1" smtClean="0"/>
              <a:t>PutMetricData</a:t>
            </a:r>
            <a:r>
              <a:rPr lang="en-US" sz="2200" b="1" dirty="0" smtClean="0"/>
              <a:t> </a:t>
            </a:r>
            <a:r>
              <a:rPr lang="en-US" sz="2200" dirty="0" smtClean="0"/>
              <a:t>checkbox</a:t>
            </a:r>
            <a:r>
              <a:rPr lang="en-US" sz="2200" b="1" dirty="0" smtClean="0"/>
              <a:t> </a:t>
            </a:r>
            <a:r>
              <a:rPr lang="en-US" sz="2200" dirty="0" smtClean="0"/>
              <a:t>as</a:t>
            </a:r>
            <a:r>
              <a:rPr lang="en-US" sz="2200" b="1" dirty="0" smtClean="0"/>
              <a:t> </a:t>
            </a:r>
            <a:r>
              <a:rPr lang="en-US" sz="2200" dirty="0" smtClean="0"/>
              <a:t>shown</a:t>
            </a:r>
            <a:r>
              <a:rPr lang="en-US" sz="2200" b="1" dirty="0" smtClean="0"/>
              <a:t> </a:t>
            </a:r>
            <a:r>
              <a:rPr lang="en-US" sz="2200" dirty="0" smtClean="0"/>
              <a:t>below. Click on </a:t>
            </a:r>
            <a:r>
              <a:rPr lang="en-US" sz="2200" b="1" dirty="0" smtClean="0"/>
              <a:t>Next: tags </a:t>
            </a:r>
            <a:r>
              <a:rPr lang="en-US" sz="2200" dirty="0" smtClean="0"/>
              <a:t>button below</a:t>
            </a:r>
            <a:endParaRPr lang="en-US" sz="2200" dirty="0"/>
          </a:p>
        </p:txBody>
      </p:sp>
      <p:pic>
        <p:nvPicPr>
          <p:cNvPr id="8" name="Content Placeholder 7"/>
          <p:cNvPicPr>
            <a:picLocks noGrp="1" noChangeAspect="1"/>
          </p:cNvPicPr>
          <p:nvPr>
            <p:ph idx="1"/>
          </p:nvPr>
        </p:nvPicPr>
        <p:blipFill>
          <a:blip r:embed="rId2"/>
          <a:stretch>
            <a:fillRect/>
          </a:stretch>
        </p:blipFill>
        <p:spPr>
          <a:xfrm>
            <a:off x="2212887" y="1825625"/>
            <a:ext cx="7766225" cy="5032375"/>
          </a:xfrm>
          <a:prstGeom prst="rect">
            <a:avLst/>
          </a:prstGeom>
        </p:spPr>
      </p:pic>
    </p:spTree>
    <p:extLst>
      <p:ext uri="{BB962C8B-B14F-4D97-AF65-F5344CB8AC3E}">
        <p14:creationId xmlns:p14="http://schemas.microsoft.com/office/powerpoint/2010/main" val="393796727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16: </a:t>
            </a:r>
            <a:r>
              <a:rPr lang="en-US" sz="2200" dirty="0" smtClean="0"/>
              <a:t>The result of crossing threshold value can be seen in the below screenshot i.e.</a:t>
            </a:r>
            <a:br>
              <a:rPr lang="en-US" sz="2200" dirty="0" smtClean="0"/>
            </a:br>
            <a:r>
              <a:rPr lang="en-US" sz="2200" dirty="0" smtClean="0"/>
              <a:t>One more </a:t>
            </a:r>
            <a:r>
              <a:rPr lang="en-US" sz="2200" b="1" dirty="0" smtClean="0"/>
              <a:t>EC2</a:t>
            </a:r>
            <a:r>
              <a:rPr lang="en-US" sz="2200" dirty="0" smtClean="0"/>
              <a:t> instance is started </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1221997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17: </a:t>
            </a:r>
            <a:r>
              <a:rPr lang="en-US" sz="2200" dirty="0" smtClean="0"/>
              <a:t>After some few more points seen crossing threshold value in the line graph</a:t>
            </a:r>
            <a:endParaRPr lang="en-US" sz="2200" dirty="0"/>
          </a:p>
        </p:txBody>
      </p:sp>
      <p:pic>
        <p:nvPicPr>
          <p:cNvPr id="4" name="Content Placeholder 3"/>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2059602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Step </a:t>
            </a:r>
            <a:r>
              <a:rPr lang="en-US" sz="2200" b="1" dirty="0" smtClean="0"/>
              <a:t>18: </a:t>
            </a:r>
            <a:r>
              <a:rPr lang="en-US" sz="2200" dirty="0" smtClean="0"/>
              <a:t>Which results in 3 more new instances started running. You can see max 6 EC2 instances running </a:t>
            </a:r>
            <a:endParaRPr lang="en-US" sz="2200" dirty="0"/>
          </a:p>
        </p:txBody>
      </p:sp>
      <p:pic>
        <p:nvPicPr>
          <p:cNvPr id="6" name="Content Placeholder 5"/>
          <p:cNvPicPr>
            <a:picLocks noGrp="1" noChangeAspect="1"/>
          </p:cNvPicPr>
          <p:nvPr>
            <p:ph idx="1"/>
          </p:nvPr>
        </p:nvPicPr>
        <p:blipFill>
          <a:blip r:embed="rId2"/>
          <a:stretch>
            <a:fillRect/>
          </a:stretch>
        </p:blipFill>
        <p:spPr>
          <a:xfrm>
            <a:off x="1374692" y="1825625"/>
            <a:ext cx="9442615" cy="5032375"/>
          </a:xfrm>
          <a:prstGeom prst="rect">
            <a:avLst/>
          </a:prstGeom>
        </p:spPr>
      </p:pic>
    </p:spTree>
    <p:extLst>
      <p:ext uri="{BB962C8B-B14F-4D97-AF65-F5344CB8AC3E}">
        <p14:creationId xmlns:p14="http://schemas.microsoft.com/office/powerpoint/2010/main" val="237475500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Conclusion</a:t>
            </a:r>
            <a:endParaRPr lang="en-US" b="1" dirty="0"/>
          </a:p>
        </p:txBody>
      </p:sp>
      <p:sp>
        <p:nvSpPr>
          <p:cNvPr id="3" name="Content Placeholder 2"/>
          <p:cNvSpPr>
            <a:spLocks noGrp="1"/>
          </p:cNvSpPr>
          <p:nvPr>
            <p:ph idx="1"/>
          </p:nvPr>
        </p:nvSpPr>
        <p:spPr/>
        <p:txBody>
          <a:bodyPr/>
          <a:lstStyle/>
          <a:p>
            <a:pPr marL="0" indent="0">
              <a:buNone/>
            </a:pPr>
            <a:r>
              <a:rPr lang="en-US" dirty="0"/>
              <a:t>As the number of users </a:t>
            </a:r>
            <a:r>
              <a:rPr lang="en-US" dirty="0" smtClean="0"/>
              <a:t>logged in to </a:t>
            </a:r>
            <a:r>
              <a:rPr lang="en-US" dirty="0"/>
              <a:t>the web application increases, the </a:t>
            </a:r>
            <a:r>
              <a:rPr lang="en-US" dirty="0" smtClean="0"/>
              <a:t>Auto Scaling Group </a:t>
            </a:r>
            <a:r>
              <a:rPr lang="en-US" dirty="0"/>
              <a:t>automatically adds an </a:t>
            </a:r>
            <a:r>
              <a:rPr lang="en-US" dirty="0" smtClean="0"/>
              <a:t>EC2 </a:t>
            </a:r>
            <a:r>
              <a:rPr lang="en-US" dirty="0"/>
              <a:t>instance, allowing the load to be balanced across the EC2 instances. </a:t>
            </a:r>
            <a:r>
              <a:rPr lang="en-US" dirty="0" smtClean="0"/>
              <a:t>Therefore, better </a:t>
            </a:r>
            <a:r>
              <a:rPr lang="en-US" dirty="0"/>
              <a:t>response time for the application and better customer satisfaction. </a:t>
            </a:r>
            <a:endParaRPr lang="en-US" dirty="0"/>
          </a:p>
        </p:txBody>
      </p:sp>
    </p:spTree>
    <p:extLst>
      <p:ext uri="{BB962C8B-B14F-4D97-AF65-F5344CB8AC3E}">
        <p14:creationId xmlns:p14="http://schemas.microsoft.com/office/powerpoint/2010/main" val="235704011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r>
              <a:rPr lang="en-US" sz="4400" dirty="0" smtClean="0">
                <a:solidFill>
                  <a:schemeClr val="accent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rPr>
              <a:t>THANK YOU !</a:t>
            </a:r>
            <a:endParaRPr lang="en-US" sz="4400" dirty="0">
              <a:solidFill>
                <a:schemeClr val="accent1">
                  <a:lumMod val="75000"/>
                </a:schemeClr>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33238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smtClean="0"/>
              <a:t>Step 5</a:t>
            </a:r>
            <a:r>
              <a:rPr lang="en-US" sz="2200" dirty="0" smtClean="0"/>
              <a:t>: Click on </a:t>
            </a:r>
            <a:r>
              <a:rPr lang="en-US" sz="2200" b="1" dirty="0" smtClean="0"/>
              <a:t>Review</a:t>
            </a:r>
            <a:r>
              <a:rPr lang="en-US" sz="2200" dirty="0" smtClean="0"/>
              <a:t> button (Note : You can add  some tags here if required for the application)</a:t>
            </a:r>
            <a:endParaRPr lang="en-US" sz="2200" dirty="0"/>
          </a:p>
        </p:txBody>
      </p:sp>
      <p:pic>
        <p:nvPicPr>
          <p:cNvPr id="7" name="Content Placeholder 6"/>
          <p:cNvPicPr>
            <a:picLocks noGrp="1" noChangeAspect="1"/>
          </p:cNvPicPr>
          <p:nvPr>
            <p:ph idx="1"/>
          </p:nvPr>
        </p:nvPicPr>
        <p:blipFill>
          <a:blip r:embed="rId2"/>
          <a:stretch>
            <a:fillRect/>
          </a:stretch>
        </p:blipFill>
        <p:spPr>
          <a:xfrm>
            <a:off x="2215230" y="1828661"/>
            <a:ext cx="7761539" cy="5029339"/>
          </a:xfrm>
          <a:prstGeom prst="rect">
            <a:avLst/>
          </a:prstGeom>
        </p:spPr>
      </p:pic>
    </p:spTree>
    <p:extLst>
      <p:ext uri="{BB962C8B-B14F-4D97-AF65-F5344CB8AC3E}">
        <p14:creationId xmlns:p14="http://schemas.microsoft.com/office/powerpoint/2010/main" val="135803706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26483</TotalTime>
  <Words>2290</Words>
  <Application>Microsoft Office PowerPoint</Application>
  <PresentationFormat>Widescreen</PresentationFormat>
  <Paragraphs>187</Paragraphs>
  <Slides>84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84</vt:i4>
      </vt:variant>
    </vt:vector>
  </HeadingPairs>
  <TitlesOfParts>
    <vt:vector size="92" baseType="lpstr">
      <vt:lpstr>Arial Unicode MS</vt:lpstr>
      <vt:lpstr>Arial</vt:lpstr>
      <vt:lpstr>Arial Rounded MT Bold</vt:lpstr>
      <vt:lpstr>Calibri</vt:lpstr>
      <vt:lpstr>Calibri Light</vt:lpstr>
      <vt:lpstr>Gotham Rounded SSm A</vt:lpstr>
      <vt:lpstr>Microsoft Sans Serif</vt:lpstr>
      <vt:lpstr>Office Theme</vt:lpstr>
      <vt:lpstr>Scaling the EC2 Instance Based on Monitored CloudWatch Metrics  Course - AWS Developer Associate  </vt:lpstr>
      <vt:lpstr>DESCRIPTION</vt:lpstr>
      <vt:lpstr>MAJOR STEPS</vt:lpstr>
      <vt:lpstr>PowerPoint Presentation</vt:lpstr>
      <vt:lpstr>Step 1: Go to IAM and then policies from the left menu. Click on Create Policy</vt:lpstr>
      <vt:lpstr>Step 2: Click on Choose a service option</vt:lpstr>
      <vt:lpstr>Step 3: Search for CouldWatch service and select the same</vt:lpstr>
      <vt:lpstr>Step 4: In Actions  click on Write in Access level and select PutMetricData checkbox as shown below. Click on Next: tags button below</vt:lpstr>
      <vt:lpstr>Step 5: Click on Review button (Note : You can add  some tags here if required for the application)</vt:lpstr>
      <vt:lpstr>Step 6: Give policy name e.g. PostCustomMetricDataPolicy and add some description.  Click on Create Policy button below</vt:lpstr>
      <vt:lpstr>Step 7: Check the new policy has been created as shown below</vt:lpstr>
      <vt:lpstr>Step 8: Now click on Roles from the left menu and then click on Create role button</vt:lpstr>
      <vt:lpstr>Step 9: Select AWS service in Trusted entity type and EC2 in the Use case to use this role for EC2 instance. Click on Next button below</vt:lpstr>
      <vt:lpstr>Step 10: Search for the new policy created and select the checkbox once listed below.  Click on Next button below.</vt:lpstr>
      <vt:lpstr>Step 11:  Give Role name e.g. PutCustomMetricRole and click on Create role button below</vt:lpstr>
      <vt:lpstr>Step 12: Check if you can view the new role in the Roles list searching by name on the top</vt:lpstr>
      <vt:lpstr>PowerPoint Presentation</vt:lpstr>
      <vt:lpstr>Step 1: Go to EC2 service and click on Lunch Instance</vt:lpstr>
      <vt:lpstr>Step 2: Give Instance name e.g. MyProjectServerInstance</vt:lpstr>
      <vt:lpstr>Step 3: Select instance type t2.micro and click on Create new key pair in Key pair(login) section (you can use existing key pair if you have it already)</vt:lpstr>
      <vt:lpstr>Step 4: Give Key pair name e.g. MyProjectKeyPair and keep default settings below. Click on Create key pair button</vt:lpstr>
      <vt:lpstr>Step 5: Once the key pair is downloaded, open the file using notepad.  This is a private key (screenshot shown on the right below)</vt:lpstr>
      <vt:lpstr>Step 6: Keep some default Network settings (you can select VPC, subnet, Security Group if already created by you), make sure Security group should allow RDP,HTTP, HTTPS traffic as shown in the screenshot.</vt:lpstr>
      <vt:lpstr>Step 7:In Advanced details select custom role PutCustomMetricRole (created in last steps) in IAM Instance Profile and keep other default settings. Now click on Launch Instance</vt:lpstr>
      <vt:lpstr>Step 8: Once server is up you can see the instance entry in the EC2 instances list. Now click on Connect button on the top</vt:lpstr>
      <vt:lpstr>PowerPoint Presentation</vt:lpstr>
      <vt:lpstr>Step 1: Select EC2 Instance Connect tab and click on Connect button</vt:lpstr>
      <vt:lpstr>Step 2: Once connected, run command vi postCustomMetric.py to create python file as shown below. This file uses client.put_metric_data() function to push custom metric data to CouldWatch. Please note here you can add your logic to get number of users logged in to your web application and assign it to countOfUsersLoggedIn variable in the program. In the program, I have assigned random number between 0 to 50 to countOfUsersLoggedIn for the purpose of testing Auto-Scaling</vt:lpstr>
      <vt:lpstr>Step 3: install python, pip and boto3 libraries of python using following commands </vt:lpstr>
      <vt:lpstr>Step 4: Execute the below commands to install apache2 and create a web page.  </vt:lpstr>
      <vt:lpstr>Step 5: Test program by running following command</vt:lpstr>
      <vt:lpstr>Step 6: Install crontab by using below command. These are commands for ‘fedora’ version which is installed on EC2 instance   Note: The command to check OS version is  cat /etc/os-release     </vt:lpstr>
      <vt:lpstr>Step 6: Enter contab –e command and add below entry in the file  * * * * * python /home/ec2-user/postCustomMetric.py</vt:lpstr>
      <vt:lpstr>Step 7: Go to CloudWatch service and check All Metrics from the left menu. You will find the custom metric namespace MyProjectCustomMertics under Custom namespaces.  Click on MyProjectCustomMertics </vt:lpstr>
      <vt:lpstr>Step 8: Click on dimention Instance Name as shown below</vt:lpstr>
      <vt:lpstr>Step 9: IP address of instance will be shown as per the python program we scheduled </vt:lpstr>
      <vt:lpstr>Step 10: Click on Graphed metrics tab as shown below and select on Label NoOfUsersLoggedIn (the data we published using python program) for the EC2 instance.  Below screenshot shows data for 3h duration (selected on top), 1 minute period and on Average statistic </vt:lpstr>
      <vt:lpstr>PowerPoint Presentation</vt:lpstr>
      <vt:lpstr>Step 1: To create an image first go to EC2 &gt; instances.  Click on Actions &gt; Image and templates &gt; create image</vt:lpstr>
      <vt:lpstr>Step 2: Give Image name e.g. MyProjectInstanceImage, Description, keep other default settings and click on Create Image</vt:lpstr>
      <vt:lpstr>Step 3: Click on Images &gt; AMI on the left menu under EC2, select the image created from the list on the right hand side, you can see the image details below</vt:lpstr>
      <vt:lpstr>PowerPoint Presentation</vt:lpstr>
      <vt:lpstr>Step 1: Go to EC2 service and then Launch Template from left menu. Click on Create Launch Template button</vt:lpstr>
      <vt:lpstr>Step 2: Give template name e.g. MyProjectLaunchTemplate and Template version description as 1 (first version)</vt:lpstr>
      <vt:lpstr>Step 3: Go to My AMI tab, select Owned by me option and the AMI created before e.g. ‘MyProjectInstanceImage’</vt:lpstr>
      <vt:lpstr>Step 4: Select instance type as t2.micro  and the provide key pair created before MyProjectKeyPair</vt:lpstr>
      <vt:lpstr>Step 5: Select existing security group which will allow HTTP/80 and SSH/22 traffic inbound. If not exists, create a new one. Select default VPC and click on Create launch template button</vt:lpstr>
      <vt:lpstr>Step 6: New launch template can be seen by selecting Launch template in EC2 service from left menu as shown below</vt:lpstr>
      <vt:lpstr>PowerPoint Presentation</vt:lpstr>
      <vt:lpstr>Step 1: Go to EC2 service and select Auto Scaling Groups from left menu as shown below</vt:lpstr>
      <vt:lpstr>Step 2: Enter Auto scaling group name e.g. MyProjectAutoScalingGroup and select the Launch template e.g. MyProjectLaunchTemplate with its version as shown below</vt:lpstr>
      <vt:lpstr>Step 3: Select the VPC and subnets for where Auto Scaling Group can launch EC2 instances.  At least one subnet should be selected but it is good practice to select more than one subnet. Click  on Next button </vt:lpstr>
      <vt:lpstr>Step 4: Select No Load Balancer option and No VPC Lattice service</vt:lpstr>
      <vt:lpstr>Step 5: Keep EC2 Health Checks always enabled and Health check grace period to 300 seconds (wait time to initialize and run the instance before health check). Click on Next button</vt:lpstr>
      <vt:lpstr>Step 6: Select Desired capacity , Minimum capacity and Maximum capacity of EC2 instances as per your project requirement</vt:lpstr>
      <vt:lpstr>Step 7: Select None for Scaling policies and click on Next button</vt:lpstr>
      <vt:lpstr>Step 8: You can add notifications by selecting the SNS topic to sent email messages for the four event types as shown below if required. If SNS topic is not available you can create new.</vt:lpstr>
      <vt:lpstr>Step 9: Add tags if required and click on Next button after this step. </vt:lpstr>
      <vt:lpstr>Step 10: Click on Create Auto Scaling group button</vt:lpstr>
      <vt:lpstr>Step 11: This screenshot is taken before clicking on Create Auto Scaling group. You can see only one EC2 instance which is in stopped state</vt:lpstr>
      <vt:lpstr>Step 12: Auto Scaling group created after clicking on Create Auto Scaling group button</vt:lpstr>
      <vt:lpstr>Step 13: Also After you click on Create Auto Scaling group button you can see two new EC2 instances started running immediately (as per Desired capacity mentioned before in Auto Scaling Group)</vt:lpstr>
      <vt:lpstr>Step 14: You can check the metrics in CloudWatch for both the new instances as shown below</vt:lpstr>
      <vt:lpstr>PowerPoint Presentation</vt:lpstr>
      <vt:lpstr>Step 14: Now create CloudWatch alarm for creating scaling policy. Go to CloudWatch Service then In alarm from left menu. Click on Create alarm button</vt:lpstr>
      <vt:lpstr>Step 2: Click on Select metric</vt:lpstr>
      <vt:lpstr>Step 3: Select custom metric namespace created before MyProjectCustomMetrics.  Click on Instance Name (the Dimension as mentioned in custom metric) </vt:lpstr>
      <vt:lpstr>Step 4: You can see both new instances listed. Select the instance on which you would like to monitor no of users logged in and apply scaling policy. Click on Select metric button  IMPORTANT PLEASE NOTE : This metric can be a Database value which records no of users logged in to your application or any other source which provide you this logged in users’ count. But for my project, I have added custom metric on the instance level which is monitoring for no of user logged in. You can decide this logic as per your project need. </vt:lpstr>
      <vt:lpstr>Step 5: The details of selected metric are shown in the below screenshot</vt:lpstr>
      <vt:lpstr>Step 6: Scroll down and select Conditions as shown below e.g. for this project, I have selected below conditions to trigger alram:  Threshold type = Static   If NoOfUsersLoggedIn &gt; 35  Click on Next button after selecting Conditions </vt:lpstr>
      <vt:lpstr>Step 7: You can notify the user by email if required by selecting SNS topic or else click on Remove button to proceed further</vt:lpstr>
      <vt:lpstr>Step 8: Click on Next button to proceed </vt:lpstr>
      <vt:lpstr>Step 9: Give name to the new alarm e.g. MyProjectAutoScaleAlarm and click on Next button</vt:lpstr>
      <vt:lpstr>Step 10: Finally click on Create alarm button</vt:lpstr>
      <vt:lpstr>Step 11: You can see the new alarm created in All Alarms from left menu in CloudWatch service as shown in the below screenshot.</vt:lpstr>
      <vt:lpstr>Step 12: Now open the auto scaling group again which we have created before -MyProjectAutoScalingGroup. Open Automatic scaling tab and click on Create dynamic scaling policy button</vt:lpstr>
      <vt:lpstr>Step 13: Select Policy type as Simple scaling, write Scaling policy name created before MyProjectSimpleScalingPolicy, select CloudWatch alarm created before MyProjectAutoScaleAlarm. Select Add in Take the action and select no of instances you want to add e.g.  1 capacity units (1 instance). Keep some waiting time e.g. 300 seconds before allowing another scaling activity.  Finally Click on Create button to create the new policy.</vt:lpstr>
      <vt:lpstr>Step 14: You can see the new policy name MyProjectSimpleScalingPolicy created in Auto Scaling group MyProjectAutoScalingGroup</vt:lpstr>
      <vt:lpstr>Step 15: Go to CloudWatch service All alarms and open the alarm created before  MyProjectAutoScaleAlarm. Below screenshot shows the threshold value crossed (&gt;35) after creating the alarm </vt:lpstr>
      <vt:lpstr>Step 16: The result of crossing threshold value can be seen in the below screenshot i.e. One more EC2 instance is started </vt:lpstr>
      <vt:lpstr>Step 17: After some few more points seen crossing threshold value in the line graph</vt:lpstr>
      <vt:lpstr>Step 18: Which results in 3 more new instances started running. You can see max 6 EC2 instances running </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Setting up a website on Cloud  Course - AWS SysOps Administrator</dc:title>
  <dc:creator>Nilesh Shardul</dc:creator>
  <cp:lastModifiedBy>Nilesh Shardul</cp:lastModifiedBy>
  <cp:revision>411</cp:revision>
  <dcterms:created xsi:type="dcterms:W3CDTF">2023-02-08T05:48:18Z</dcterms:created>
  <dcterms:modified xsi:type="dcterms:W3CDTF">2023-04-10T17:33:33Z</dcterms:modified>
</cp:coreProperties>
</file>